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56" r:id="rId2"/>
    <p:sldMasterId id="2147483804" r:id="rId3"/>
    <p:sldMasterId id="2147483828" r:id="rId4"/>
    <p:sldMasterId id="2147483840" r:id="rId5"/>
    <p:sldMasterId id="2147483874" r:id="rId6"/>
    <p:sldMasterId id="2147483886" r:id="rId7"/>
    <p:sldMasterId id="2147483898" r:id="rId8"/>
  </p:sldMasterIdLst>
  <p:notesMasterIdLst>
    <p:notesMasterId r:id="rId28"/>
  </p:notesMasterIdLst>
  <p:sldIdLst>
    <p:sldId id="260" r:id="rId9"/>
    <p:sldId id="274" r:id="rId10"/>
    <p:sldId id="264" r:id="rId11"/>
    <p:sldId id="261" r:id="rId12"/>
    <p:sldId id="303" r:id="rId13"/>
    <p:sldId id="298" r:id="rId14"/>
    <p:sldId id="295" r:id="rId15"/>
    <p:sldId id="304" r:id="rId16"/>
    <p:sldId id="305" r:id="rId17"/>
    <p:sldId id="307" r:id="rId18"/>
    <p:sldId id="278" r:id="rId19"/>
    <p:sldId id="308" r:id="rId20"/>
    <p:sldId id="281" r:id="rId21"/>
    <p:sldId id="310" r:id="rId22"/>
    <p:sldId id="311" r:id="rId23"/>
    <p:sldId id="296" r:id="rId24"/>
    <p:sldId id="314" r:id="rId25"/>
    <p:sldId id="315" r:id="rId26"/>
    <p:sldId id="29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6" autoAdjust="0"/>
    <p:restoredTop sz="92883" autoAdjust="0"/>
  </p:normalViewPr>
  <p:slideViewPr>
    <p:cSldViewPr>
      <p:cViewPr varScale="1">
        <p:scale>
          <a:sx n="64" d="100"/>
          <a:sy n="64" d="100"/>
        </p:scale>
        <p:origin x="136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5D0F6A-7D33-43F6-A063-FF8807463B5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26C0F0E1-F6CB-4008-9F52-30030CA4CB46}">
      <dgm:prSet phldrT="[Text]" custT="1"/>
      <dgm:spPr/>
      <dgm:t>
        <a:bodyPr/>
        <a:lstStyle/>
        <a:p>
          <a:endParaRPr lang="en-US" sz="2400" b="1">
            <a:solidFill>
              <a:schemeClr val="tx2">
                <a:lumMod val="50000"/>
              </a:schemeClr>
            </a:solidFill>
          </a:endParaRPr>
        </a:p>
      </dgm:t>
    </dgm:pt>
    <dgm:pt modelId="{AE6CE43E-182A-4769-9726-0EB425AC3F08}" type="parTrans" cxnId="{30B5EE85-FA0D-4C3E-93DE-9323ED20E521}">
      <dgm:prSet/>
      <dgm:spPr/>
      <dgm:t>
        <a:bodyPr/>
        <a:lstStyle/>
        <a:p>
          <a:endParaRPr lang="en-US"/>
        </a:p>
      </dgm:t>
    </dgm:pt>
    <dgm:pt modelId="{74A248AB-7EEA-4EA4-9639-C8978613195D}" type="sibTrans" cxnId="{30B5EE85-FA0D-4C3E-93DE-9323ED20E521}">
      <dgm:prSet/>
      <dgm:spPr/>
      <dgm:t>
        <a:bodyPr/>
        <a:lstStyle/>
        <a:p>
          <a:endParaRPr lang="en-US"/>
        </a:p>
      </dgm:t>
    </dgm:pt>
    <dgm:pt modelId="{7A4B49C1-0D01-4C90-90B7-90FF910DFD28}">
      <dgm:prSet phldrT="[Text]" custT="1"/>
      <dgm:spPr/>
      <dgm:t>
        <a:bodyPr/>
        <a:lstStyle/>
        <a:p>
          <a:endParaRPr lang="en-US" sz="2400" b="1">
            <a:solidFill>
              <a:schemeClr val="tx2">
                <a:lumMod val="50000"/>
              </a:schemeClr>
            </a:solidFill>
          </a:endParaRPr>
        </a:p>
      </dgm:t>
    </dgm:pt>
    <dgm:pt modelId="{F7A8FEAE-44FF-4669-AF81-4073091BD0D5}" type="parTrans" cxnId="{16015F49-B7F9-486B-8682-8D9B65CE69C0}">
      <dgm:prSet/>
      <dgm:spPr/>
      <dgm:t>
        <a:bodyPr/>
        <a:lstStyle/>
        <a:p>
          <a:endParaRPr lang="en-US"/>
        </a:p>
      </dgm:t>
    </dgm:pt>
    <dgm:pt modelId="{853EA99C-5738-4C87-958F-EFEE7870246F}" type="sibTrans" cxnId="{16015F49-B7F9-486B-8682-8D9B65CE69C0}">
      <dgm:prSet/>
      <dgm:spPr/>
      <dgm:t>
        <a:bodyPr/>
        <a:lstStyle/>
        <a:p>
          <a:endParaRPr lang="en-US"/>
        </a:p>
      </dgm:t>
    </dgm:pt>
    <dgm:pt modelId="{4027157C-B826-4249-8503-17B4B1EB529B}" type="pres">
      <dgm:prSet presAssocID="{495D0F6A-7D33-43F6-A063-FF8807463B5D}" presName="Name0" presStyleCnt="0">
        <dgm:presLayoutVars>
          <dgm:chMax val="7"/>
          <dgm:chPref val="7"/>
          <dgm:dir/>
        </dgm:presLayoutVars>
      </dgm:prSet>
      <dgm:spPr/>
      <dgm:t>
        <a:bodyPr/>
        <a:lstStyle/>
        <a:p>
          <a:endParaRPr lang="en-US"/>
        </a:p>
      </dgm:t>
    </dgm:pt>
    <dgm:pt modelId="{8E9592A0-1C77-40C5-8273-83FB272C5E25}" type="pres">
      <dgm:prSet presAssocID="{495D0F6A-7D33-43F6-A063-FF8807463B5D}" presName="Name1" presStyleCnt="0"/>
      <dgm:spPr/>
    </dgm:pt>
    <dgm:pt modelId="{60CB7B54-8BC8-456D-8DD2-E82CE1834E94}" type="pres">
      <dgm:prSet presAssocID="{495D0F6A-7D33-43F6-A063-FF8807463B5D}" presName="cycle" presStyleCnt="0"/>
      <dgm:spPr/>
    </dgm:pt>
    <dgm:pt modelId="{5AEDB8C0-94C5-40F5-A915-B9FF0A7EC4DE}" type="pres">
      <dgm:prSet presAssocID="{495D0F6A-7D33-43F6-A063-FF8807463B5D}" presName="srcNode" presStyleLbl="node1" presStyleIdx="0" presStyleCnt="2"/>
      <dgm:spPr/>
    </dgm:pt>
    <dgm:pt modelId="{C4456727-DB2E-4810-BF89-D42CF7C4A189}" type="pres">
      <dgm:prSet presAssocID="{495D0F6A-7D33-43F6-A063-FF8807463B5D}" presName="conn" presStyleLbl="parChTrans1D2" presStyleIdx="0" presStyleCnt="1"/>
      <dgm:spPr/>
      <dgm:t>
        <a:bodyPr/>
        <a:lstStyle/>
        <a:p>
          <a:endParaRPr lang="en-US"/>
        </a:p>
      </dgm:t>
    </dgm:pt>
    <dgm:pt modelId="{66198FFD-5213-4C2E-B340-1B0692C8A02C}" type="pres">
      <dgm:prSet presAssocID="{495D0F6A-7D33-43F6-A063-FF8807463B5D}" presName="extraNode" presStyleLbl="node1" presStyleIdx="0" presStyleCnt="2"/>
      <dgm:spPr/>
    </dgm:pt>
    <dgm:pt modelId="{2E619B4B-B081-4CCD-BEFB-BB0760CF461A}" type="pres">
      <dgm:prSet presAssocID="{495D0F6A-7D33-43F6-A063-FF8807463B5D}" presName="dstNode" presStyleLbl="node1" presStyleIdx="0" presStyleCnt="2"/>
      <dgm:spPr/>
    </dgm:pt>
    <dgm:pt modelId="{A753EA08-0B56-4431-BA72-564D04532A39}" type="pres">
      <dgm:prSet presAssocID="{26C0F0E1-F6CB-4008-9F52-30030CA4CB46}" presName="text_1" presStyleLbl="node1" presStyleIdx="0" presStyleCnt="2" custScaleX="114425" custScaleY="108347" custLinFactNeighborX="5519" custLinFactNeighborY="-39270">
        <dgm:presLayoutVars>
          <dgm:bulletEnabled val="1"/>
        </dgm:presLayoutVars>
      </dgm:prSet>
      <dgm:spPr/>
      <dgm:t>
        <a:bodyPr/>
        <a:lstStyle/>
        <a:p>
          <a:endParaRPr lang="en-US"/>
        </a:p>
      </dgm:t>
    </dgm:pt>
    <dgm:pt modelId="{ACA399BB-00F7-4B52-9D33-C3CA4E3649BA}" type="pres">
      <dgm:prSet presAssocID="{26C0F0E1-F6CB-4008-9F52-30030CA4CB46}" presName="accent_1" presStyleCnt="0"/>
      <dgm:spPr/>
    </dgm:pt>
    <dgm:pt modelId="{2A2F17BE-A030-4082-AFC3-B99CB9F69725}" type="pres">
      <dgm:prSet presAssocID="{26C0F0E1-F6CB-4008-9F52-30030CA4CB46}" presName="accentRepeatNode" presStyleLbl="solidFgAcc1" presStyleIdx="0" presStyleCnt="2" custScaleX="74602" custScaleY="75496" custLinFactNeighborX="-14911" custLinFactNeighborY="-31416">
        <dgm:style>
          <a:lnRef idx="1">
            <a:schemeClr val="accent6"/>
          </a:lnRef>
          <a:fillRef idx="2">
            <a:schemeClr val="accent6"/>
          </a:fillRef>
          <a:effectRef idx="1">
            <a:schemeClr val="accent6"/>
          </a:effectRef>
          <a:fontRef idx="minor">
            <a:schemeClr val="dk1"/>
          </a:fontRef>
        </dgm:style>
      </dgm:prSet>
      <dgm:spPr/>
    </dgm:pt>
    <dgm:pt modelId="{E8144E8C-C5F6-4225-83CE-03BFFC133304}" type="pres">
      <dgm:prSet presAssocID="{7A4B49C1-0D01-4C90-90B7-90FF910DFD28}" presName="text_2" presStyleLbl="node1" presStyleIdx="1" presStyleCnt="2" custScaleX="112135" custScaleY="109802" custLinFactNeighborX="2253" custLinFactNeighborY="2149">
        <dgm:presLayoutVars>
          <dgm:bulletEnabled val="1"/>
        </dgm:presLayoutVars>
      </dgm:prSet>
      <dgm:spPr/>
      <dgm:t>
        <a:bodyPr/>
        <a:lstStyle/>
        <a:p>
          <a:endParaRPr lang="en-US"/>
        </a:p>
      </dgm:t>
    </dgm:pt>
    <dgm:pt modelId="{439B47D9-B0C6-4972-AF0E-296D39A87992}" type="pres">
      <dgm:prSet presAssocID="{7A4B49C1-0D01-4C90-90B7-90FF910DFD28}" presName="accent_2" presStyleCnt="0"/>
      <dgm:spPr/>
    </dgm:pt>
    <dgm:pt modelId="{B6955856-3E86-4A6D-B851-CA8FCF8BF323}" type="pres">
      <dgm:prSet presAssocID="{7A4B49C1-0D01-4C90-90B7-90FF910DFD28}" presName="accentRepeatNode" presStyleLbl="solidFgAcc1" presStyleIdx="1" presStyleCnt="2" custScaleX="71826" custScaleY="74517" custLinFactNeighborX="-1296" custLinFactNeighborY="0">
        <dgm:style>
          <a:lnRef idx="1">
            <a:schemeClr val="accent6"/>
          </a:lnRef>
          <a:fillRef idx="2">
            <a:schemeClr val="accent6"/>
          </a:fillRef>
          <a:effectRef idx="1">
            <a:schemeClr val="accent6"/>
          </a:effectRef>
          <a:fontRef idx="minor">
            <a:schemeClr val="dk1"/>
          </a:fontRef>
        </dgm:style>
      </dgm:prSet>
      <dgm:spPr/>
    </dgm:pt>
  </dgm:ptLst>
  <dgm:cxnLst>
    <dgm:cxn modelId="{16015F49-B7F9-486B-8682-8D9B65CE69C0}" srcId="{495D0F6A-7D33-43F6-A063-FF8807463B5D}" destId="{7A4B49C1-0D01-4C90-90B7-90FF910DFD28}" srcOrd="1" destOrd="0" parTransId="{F7A8FEAE-44FF-4669-AF81-4073091BD0D5}" sibTransId="{853EA99C-5738-4C87-958F-EFEE7870246F}"/>
    <dgm:cxn modelId="{73148FC8-4019-4090-B70C-64D3F135BC51}" type="presOf" srcId="{74A248AB-7EEA-4EA4-9639-C8978613195D}" destId="{C4456727-DB2E-4810-BF89-D42CF7C4A189}" srcOrd="0" destOrd="0" presId="urn:microsoft.com/office/officeart/2008/layout/VerticalCurvedList"/>
    <dgm:cxn modelId="{36CA330A-95FB-4759-886F-567EB776A744}" type="presOf" srcId="{495D0F6A-7D33-43F6-A063-FF8807463B5D}" destId="{4027157C-B826-4249-8503-17B4B1EB529B}" srcOrd="0" destOrd="0" presId="urn:microsoft.com/office/officeart/2008/layout/VerticalCurvedList"/>
    <dgm:cxn modelId="{35639A14-4C07-4926-9099-CA3BF57AA3CE}" type="presOf" srcId="{26C0F0E1-F6CB-4008-9F52-30030CA4CB46}" destId="{A753EA08-0B56-4431-BA72-564D04532A39}" srcOrd="0" destOrd="0" presId="urn:microsoft.com/office/officeart/2008/layout/VerticalCurvedList"/>
    <dgm:cxn modelId="{E949BE33-7009-484B-8D19-4551D31C3AA8}" type="presOf" srcId="{7A4B49C1-0D01-4C90-90B7-90FF910DFD28}" destId="{E8144E8C-C5F6-4225-83CE-03BFFC133304}" srcOrd="0" destOrd="0" presId="urn:microsoft.com/office/officeart/2008/layout/VerticalCurvedList"/>
    <dgm:cxn modelId="{30B5EE85-FA0D-4C3E-93DE-9323ED20E521}" srcId="{495D0F6A-7D33-43F6-A063-FF8807463B5D}" destId="{26C0F0E1-F6CB-4008-9F52-30030CA4CB46}" srcOrd="0" destOrd="0" parTransId="{AE6CE43E-182A-4769-9726-0EB425AC3F08}" sibTransId="{74A248AB-7EEA-4EA4-9639-C8978613195D}"/>
    <dgm:cxn modelId="{42CEAAA7-9F87-4382-930F-ACECC3A0E4EA}" type="presParOf" srcId="{4027157C-B826-4249-8503-17B4B1EB529B}" destId="{8E9592A0-1C77-40C5-8273-83FB272C5E25}" srcOrd="0" destOrd="0" presId="urn:microsoft.com/office/officeart/2008/layout/VerticalCurvedList"/>
    <dgm:cxn modelId="{03872827-69D9-4FC3-ACF9-A1B88D3A254C}" type="presParOf" srcId="{8E9592A0-1C77-40C5-8273-83FB272C5E25}" destId="{60CB7B54-8BC8-456D-8DD2-E82CE1834E94}" srcOrd="0" destOrd="0" presId="urn:microsoft.com/office/officeart/2008/layout/VerticalCurvedList"/>
    <dgm:cxn modelId="{95D73877-C723-41A0-880C-3B33B942166A}" type="presParOf" srcId="{60CB7B54-8BC8-456D-8DD2-E82CE1834E94}" destId="{5AEDB8C0-94C5-40F5-A915-B9FF0A7EC4DE}" srcOrd="0" destOrd="0" presId="urn:microsoft.com/office/officeart/2008/layout/VerticalCurvedList"/>
    <dgm:cxn modelId="{B19C4CB6-1D2E-426E-9E40-20C1F018CF8F}" type="presParOf" srcId="{60CB7B54-8BC8-456D-8DD2-E82CE1834E94}" destId="{C4456727-DB2E-4810-BF89-D42CF7C4A189}" srcOrd="1" destOrd="0" presId="urn:microsoft.com/office/officeart/2008/layout/VerticalCurvedList"/>
    <dgm:cxn modelId="{EE33D165-79D1-4474-8F48-B022E29D1A98}" type="presParOf" srcId="{60CB7B54-8BC8-456D-8DD2-E82CE1834E94}" destId="{66198FFD-5213-4C2E-B340-1B0692C8A02C}" srcOrd="2" destOrd="0" presId="urn:microsoft.com/office/officeart/2008/layout/VerticalCurvedList"/>
    <dgm:cxn modelId="{9DAA6C0D-6C6D-4542-A178-B80BDC97182C}" type="presParOf" srcId="{60CB7B54-8BC8-456D-8DD2-E82CE1834E94}" destId="{2E619B4B-B081-4CCD-BEFB-BB0760CF461A}" srcOrd="3" destOrd="0" presId="urn:microsoft.com/office/officeart/2008/layout/VerticalCurvedList"/>
    <dgm:cxn modelId="{165C3B59-C3B2-4671-90F5-446D21012DA3}" type="presParOf" srcId="{8E9592A0-1C77-40C5-8273-83FB272C5E25}" destId="{A753EA08-0B56-4431-BA72-564D04532A39}" srcOrd="1" destOrd="0" presId="urn:microsoft.com/office/officeart/2008/layout/VerticalCurvedList"/>
    <dgm:cxn modelId="{929E7EB1-6C92-4603-9D0E-52FE4FBA28D4}" type="presParOf" srcId="{8E9592A0-1C77-40C5-8273-83FB272C5E25}" destId="{ACA399BB-00F7-4B52-9D33-C3CA4E3649BA}" srcOrd="2" destOrd="0" presId="urn:microsoft.com/office/officeart/2008/layout/VerticalCurvedList"/>
    <dgm:cxn modelId="{3EE9BE73-1999-4072-8630-C1328DD0B40C}" type="presParOf" srcId="{ACA399BB-00F7-4B52-9D33-C3CA4E3649BA}" destId="{2A2F17BE-A030-4082-AFC3-B99CB9F69725}" srcOrd="0" destOrd="0" presId="urn:microsoft.com/office/officeart/2008/layout/VerticalCurvedList"/>
    <dgm:cxn modelId="{733D34EF-1064-4BFB-881B-DE4AFA4BB982}" type="presParOf" srcId="{8E9592A0-1C77-40C5-8273-83FB272C5E25}" destId="{E8144E8C-C5F6-4225-83CE-03BFFC133304}" srcOrd="3" destOrd="0" presId="urn:microsoft.com/office/officeart/2008/layout/VerticalCurvedList"/>
    <dgm:cxn modelId="{9B9466EF-E530-41FF-9BF4-3DFC802C89F1}" type="presParOf" srcId="{8E9592A0-1C77-40C5-8273-83FB272C5E25}" destId="{439B47D9-B0C6-4972-AF0E-296D39A87992}" srcOrd="4" destOrd="0" presId="urn:microsoft.com/office/officeart/2008/layout/VerticalCurvedList"/>
    <dgm:cxn modelId="{9F607FEC-D383-40F8-92CD-2CB0347E511F}" type="presParOf" srcId="{439B47D9-B0C6-4972-AF0E-296D39A87992}" destId="{B6955856-3E86-4A6D-B851-CA8FCF8BF32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84371-9656-4348-922F-204353D364C1}"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F693F0BC-C696-40DC-A751-26FED12F7CA1}">
      <dgm:prSet phldrT="[Text]" custT="1"/>
      <dgm:spPr/>
      <dgm:t>
        <a:bodyPr/>
        <a:lstStyle/>
        <a:p>
          <a:r>
            <a:rPr lang="en-US" sz="3600" smtClean="0"/>
            <a:t>2</a:t>
          </a:r>
          <a:r>
            <a:rPr lang="en-US" sz="3200" smtClean="0"/>
            <a:t>. Mục tiêu nghiên cứu</a:t>
          </a:r>
          <a:endParaRPr lang="en-US" sz="3200"/>
        </a:p>
      </dgm:t>
    </dgm:pt>
    <dgm:pt modelId="{BAD39CBB-30C2-4567-A20F-82BF4ECF4250}" type="parTrans" cxnId="{1A65E3D7-48C5-4225-8567-CC8F194AAA15}">
      <dgm:prSet/>
      <dgm:spPr/>
      <dgm:t>
        <a:bodyPr/>
        <a:lstStyle/>
        <a:p>
          <a:endParaRPr lang="en-US"/>
        </a:p>
      </dgm:t>
    </dgm:pt>
    <dgm:pt modelId="{FF2AE4F2-CF1F-44D8-A37C-AFF7A5C1F339}" type="sibTrans" cxnId="{1A65E3D7-48C5-4225-8567-CC8F194AAA15}">
      <dgm:prSet/>
      <dgm:spPr/>
      <dgm:t>
        <a:bodyPr/>
        <a:lstStyle/>
        <a:p>
          <a:endParaRPr lang="en-US"/>
        </a:p>
      </dgm:t>
    </dgm:pt>
    <dgm:pt modelId="{97643953-D2CF-49FB-82B8-EE6B553C47C4}">
      <dgm:prSet custT="1"/>
      <dgm:spPr/>
      <dgm:t>
        <a:bodyPr/>
        <a:lstStyle/>
        <a:p>
          <a:r>
            <a:rPr lang="vi-VN" sz="2000" b="1" smtClean="0"/>
            <a:t>Khảo sát thực trạng phát triển kĩ năng nói cho học sinh lớp 1 trong học tập môn Tiếng Việt.</a:t>
          </a:r>
          <a:endParaRPr lang="en-US" sz="2000" b="1"/>
        </a:p>
      </dgm:t>
    </dgm:pt>
    <dgm:pt modelId="{6D5ACF03-58B3-4E29-8075-0F3A4A252F77}" type="parTrans" cxnId="{D693F031-4E4B-4755-BACB-3798E0D3E8B9}">
      <dgm:prSet/>
      <dgm:spPr/>
      <dgm:t>
        <a:bodyPr/>
        <a:lstStyle/>
        <a:p>
          <a:endParaRPr lang="en-US"/>
        </a:p>
      </dgm:t>
    </dgm:pt>
    <dgm:pt modelId="{FF6D9DA8-85B6-44B5-9B06-C20E58CEE894}" type="sibTrans" cxnId="{D693F031-4E4B-4755-BACB-3798E0D3E8B9}">
      <dgm:prSet/>
      <dgm:spPr/>
      <dgm:t>
        <a:bodyPr/>
        <a:lstStyle/>
        <a:p>
          <a:endParaRPr lang="en-US"/>
        </a:p>
      </dgm:t>
    </dgm:pt>
    <dgm:pt modelId="{54F3DA8A-8B1A-484A-881B-C16A25421E4B}">
      <dgm:prSet custT="1"/>
      <dgm:spPr/>
      <dgm:t>
        <a:bodyPr/>
        <a:lstStyle/>
        <a:p>
          <a:r>
            <a:rPr lang="vi-VN" sz="2000" b="1" smtClean="0"/>
            <a:t>Đề xuất biện pháp phát triển kĩ năng nói trong học tập môn Tiếng Việt cho học sinh lớp 1</a:t>
          </a:r>
          <a:r>
            <a:rPr lang="en-US" sz="2000" b="1" smtClean="0"/>
            <a:t>.</a:t>
          </a:r>
          <a:endParaRPr lang="en-US" sz="1800"/>
        </a:p>
      </dgm:t>
    </dgm:pt>
    <dgm:pt modelId="{54B8C8B3-74EE-422F-9F5A-15E36B7C6C47}" type="parTrans" cxnId="{E1B46CC7-C03B-4802-84BF-5AFBC604CF14}">
      <dgm:prSet/>
      <dgm:spPr/>
      <dgm:t>
        <a:bodyPr/>
        <a:lstStyle/>
        <a:p>
          <a:endParaRPr lang="en-US"/>
        </a:p>
      </dgm:t>
    </dgm:pt>
    <dgm:pt modelId="{650C2604-CCB4-460C-ABAA-D4BF0CFBEF9B}" type="sibTrans" cxnId="{E1B46CC7-C03B-4802-84BF-5AFBC604CF14}">
      <dgm:prSet/>
      <dgm:spPr/>
      <dgm:t>
        <a:bodyPr/>
        <a:lstStyle/>
        <a:p>
          <a:endParaRPr lang="en-US"/>
        </a:p>
      </dgm:t>
    </dgm:pt>
    <dgm:pt modelId="{EC42406C-A221-458B-8592-0F27307B5733}" type="pres">
      <dgm:prSet presAssocID="{1B584371-9656-4348-922F-204353D364C1}" presName="diagram" presStyleCnt="0">
        <dgm:presLayoutVars>
          <dgm:chPref val="1"/>
          <dgm:dir/>
          <dgm:animOne val="branch"/>
          <dgm:animLvl val="lvl"/>
          <dgm:resizeHandles/>
        </dgm:presLayoutVars>
      </dgm:prSet>
      <dgm:spPr/>
      <dgm:t>
        <a:bodyPr/>
        <a:lstStyle/>
        <a:p>
          <a:endParaRPr lang="en-US"/>
        </a:p>
      </dgm:t>
    </dgm:pt>
    <dgm:pt modelId="{5AA26609-BD42-48A5-B390-C852AD9BB616}" type="pres">
      <dgm:prSet presAssocID="{F693F0BC-C696-40DC-A751-26FED12F7CA1}" presName="root" presStyleCnt="0"/>
      <dgm:spPr/>
    </dgm:pt>
    <dgm:pt modelId="{A2F40065-5DCE-4F73-AFA2-B77A8D8BA49E}" type="pres">
      <dgm:prSet presAssocID="{F693F0BC-C696-40DC-A751-26FED12F7CA1}" presName="rootComposite" presStyleCnt="0"/>
      <dgm:spPr/>
    </dgm:pt>
    <dgm:pt modelId="{2D3F6960-CB18-4439-99D0-9AE7B5271192}" type="pres">
      <dgm:prSet presAssocID="{F693F0BC-C696-40DC-A751-26FED12F7CA1}" presName="rootText" presStyleLbl="node1" presStyleIdx="0" presStyleCnt="1" custScaleX="365401" custScaleY="109298" custLinFactNeighborX="3226" custLinFactNeighborY="0"/>
      <dgm:spPr/>
      <dgm:t>
        <a:bodyPr/>
        <a:lstStyle/>
        <a:p>
          <a:endParaRPr lang="en-US"/>
        </a:p>
      </dgm:t>
    </dgm:pt>
    <dgm:pt modelId="{FDCE3FF1-28FF-4418-9AE2-8062AACAFD23}" type="pres">
      <dgm:prSet presAssocID="{F693F0BC-C696-40DC-A751-26FED12F7CA1}" presName="rootConnector" presStyleLbl="node1" presStyleIdx="0" presStyleCnt="1"/>
      <dgm:spPr/>
      <dgm:t>
        <a:bodyPr/>
        <a:lstStyle/>
        <a:p>
          <a:endParaRPr lang="en-US"/>
        </a:p>
      </dgm:t>
    </dgm:pt>
    <dgm:pt modelId="{89B2D7CC-6BBA-43A4-8CDB-D89A3BD9A562}" type="pres">
      <dgm:prSet presAssocID="{F693F0BC-C696-40DC-A751-26FED12F7CA1}" presName="childShape" presStyleCnt="0"/>
      <dgm:spPr/>
    </dgm:pt>
    <dgm:pt modelId="{BCDE4C5D-49F6-4CD4-A9D4-C843D4944870}" type="pres">
      <dgm:prSet presAssocID="{6D5ACF03-58B3-4E29-8075-0F3A4A252F77}" presName="Name13" presStyleLbl="parChTrans1D2" presStyleIdx="0" presStyleCnt="2"/>
      <dgm:spPr/>
      <dgm:t>
        <a:bodyPr/>
        <a:lstStyle/>
        <a:p>
          <a:endParaRPr lang="en-US"/>
        </a:p>
      </dgm:t>
    </dgm:pt>
    <dgm:pt modelId="{DFF826E6-60AD-4677-A9B2-3EAEDC2E0297}" type="pres">
      <dgm:prSet presAssocID="{97643953-D2CF-49FB-82B8-EE6B553C47C4}" presName="childText" presStyleLbl="bgAcc1" presStyleIdx="0" presStyleCnt="2" custScaleX="338414" custScaleY="136565">
        <dgm:presLayoutVars>
          <dgm:bulletEnabled val="1"/>
        </dgm:presLayoutVars>
      </dgm:prSet>
      <dgm:spPr/>
      <dgm:t>
        <a:bodyPr/>
        <a:lstStyle/>
        <a:p>
          <a:endParaRPr lang="en-US"/>
        </a:p>
      </dgm:t>
    </dgm:pt>
    <dgm:pt modelId="{0CAC19E0-817F-4AA8-AF5C-BBCC80B4261F}" type="pres">
      <dgm:prSet presAssocID="{54B8C8B3-74EE-422F-9F5A-15E36B7C6C47}" presName="Name13" presStyleLbl="parChTrans1D2" presStyleIdx="1" presStyleCnt="2"/>
      <dgm:spPr/>
      <dgm:t>
        <a:bodyPr/>
        <a:lstStyle/>
        <a:p>
          <a:endParaRPr lang="en-US"/>
        </a:p>
      </dgm:t>
    </dgm:pt>
    <dgm:pt modelId="{32B5A137-108D-4F4D-825F-4675836075A9}" type="pres">
      <dgm:prSet presAssocID="{54F3DA8A-8B1A-484A-881B-C16A25421E4B}" presName="childText" presStyleLbl="bgAcc1" presStyleIdx="1" presStyleCnt="2" custScaleX="338902" custScaleY="161669">
        <dgm:presLayoutVars>
          <dgm:bulletEnabled val="1"/>
        </dgm:presLayoutVars>
      </dgm:prSet>
      <dgm:spPr/>
      <dgm:t>
        <a:bodyPr/>
        <a:lstStyle/>
        <a:p>
          <a:endParaRPr lang="en-US"/>
        </a:p>
      </dgm:t>
    </dgm:pt>
  </dgm:ptLst>
  <dgm:cxnLst>
    <dgm:cxn modelId="{1A65E3D7-48C5-4225-8567-CC8F194AAA15}" srcId="{1B584371-9656-4348-922F-204353D364C1}" destId="{F693F0BC-C696-40DC-A751-26FED12F7CA1}" srcOrd="0" destOrd="0" parTransId="{BAD39CBB-30C2-4567-A20F-82BF4ECF4250}" sibTransId="{FF2AE4F2-CF1F-44D8-A37C-AFF7A5C1F339}"/>
    <dgm:cxn modelId="{F97AA725-8370-43A8-91D1-6B2E00A3BCF9}" type="presOf" srcId="{F693F0BC-C696-40DC-A751-26FED12F7CA1}" destId="{FDCE3FF1-28FF-4418-9AE2-8062AACAFD23}" srcOrd="1" destOrd="0" presId="urn:microsoft.com/office/officeart/2005/8/layout/hierarchy3"/>
    <dgm:cxn modelId="{9E8FF545-6704-4322-BF7E-2AEB5202DBA0}" type="presOf" srcId="{97643953-D2CF-49FB-82B8-EE6B553C47C4}" destId="{DFF826E6-60AD-4677-A9B2-3EAEDC2E0297}" srcOrd="0" destOrd="0" presId="urn:microsoft.com/office/officeart/2005/8/layout/hierarchy3"/>
    <dgm:cxn modelId="{6F8D9320-54FC-48FE-8F6C-82AAF7714992}" type="presOf" srcId="{54B8C8B3-74EE-422F-9F5A-15E36B7C6C47}" destId="{0CAC19E0-817F-4AA8-AF5C-BBCC80B4261F}" srcOrd="0" destOrd="0" presId="urn:microsoft.com/office/officeart/2005/8/layout/hierarchy3"/>
    <dgm:cxn modelId="{AD24BAFE-2470-4F90-8DE4-B91AF6F31819}" type="presOf" srcId="{F693F0BC-C696-40DC-A751-26FED12F7CA1}" destId="{2D3F6960-CB18-4439-99D0-9AE7B5271192}" srcOrd="0" destOrd="0" presId="urn:microsoft.com/office/officeart/2005/8/layout/hierarchy3"/>
    <dgm:cxn modelId="{BB0488B4-CCE4-4322-89CD-109CB40AC891}" type="presOf" srcId="{6D5ACF03-58B3-4E29-8075-0F3A4A252F77}" destId="{BCDE4C5D-49F6-4CD4-A9D4-C843D4944870}" srcOrd="0" destOrd="0" presId="urn:microsoft.com/office/officeart/2005/8/layout/hierarchy3"/>
    <dgm:cxn modelId="{E1B46CC7-C03B-4802-84BF-5AFBC604CF14}" srcId="{F693F0BC-C696-40DC-A751-26FED12F7CA1}" destId="{54F3DA8A-8B1A-484A-881B-C16A25421E4B}" srcOrd="1" destOrd="0" parTransId="{54B8C8B3-74EE-422F-9F5A-15E36B7C6C47}" sibTransId="{650C2604-CCB4-460C-ABAA-D4BF0CFBEF9B}"/>
    <dgm:cxn modelId="{A26AD574-D2F6-4F39-8604-D8C2B8819312}" type="presOf" srcId="{1B584371-9656-4348-922F-204353D364C1}" destId="{EC42406C-A221-458B-8592-0F27307B5733}" srcOrd="0" destOrd="0" presId="urn:microsoft.com/office/officeart/2005/8/layout/hierarchy3"/>
    <dgm:cxn modelId="{00F2EE86-EEE0-4D36-96E6-30EAE4F0743E}" type="presOf" srcId="{54F3DA8A-8B1A-484A-881B-C16A25421E4B}" destId="{32B5A137-108D-4F4D-825F-4675836075A9}" srcOrd="0" destOrd="0" presId="urn:microsoft.com/office/officeart/2005/8/layout/hierarchy3"/>
    <dgm:cxn modelId="{D693F031-4E4B-4755-BACB-3798E0D3E8B9}" srcId="{F693F0BC-C696-40DC-A751-26FED12F7CA1}" destId="{97643953-D2CF-49FB-82B8-EE6B553C47C4}" srcOrd="0" destOrd="0" parTransId="{6D5ACF03-58B3-4E29-8075-0F3A4A252F77}" sibTransId="{FF6D9DA8-85B6-44B5-9B06-C20E58CEE894}"/>
    <dgm:cxn modelId="{D60F3542-C521-4FEC-94F4-F223873E5D38}" type="presParOf" srcId="{EC42406C-A221-458B-8592-0F27307B5733}" destId="{5AA26609-BD42-48A5-B390-C852AD9BB616}" srcOrd="0" destOrd="0" presId="urn:microsoft.com/office/officeart/2005/8/layout/hierarchy3"/>
    <dgm:cxn modelId="{7FA4A2C6-01EE-430D-B2BC-630C8CA20A9E}" type="presParOf" srcId="{5AA26609-BD42-48A5-B390-C852AD9BB616}" destId="{A2F40065-5DCE-4F73-AFA2-B77A8D8BA49E}" srcOrd="0" destOrd="0" presId="urn:microsoft.com/office/officeart/2005/8/layout/hierarchy3"/>
    <dgm:cxn modelId="{21EB78FF-D8AB-4ADA-9D40-FD7F6A793B41}" type="presParOf" srcId="{A2F40065-5DCE-4F73-AFA2-B77A8D8BA49E}" destId="{2D3F6960-CB18-4439-99D0-9AE7B5271192}" srcOrd="0" destOrd="0" presId="urn:microsoft.com/office/officeart/2005/8/layout/hierarchy3"/>
    <dgm:cxn modelId="{1DEBEE6A-1252-422B-80A6-CD01A264AF46}" type="presParOf" srcId="{A2F40065-5DCE-4F73-AFA2-B77A8D8BA49E}" destId="{FDCE3FF1-28FF-4418-9AE2-8062AACAFD23}" srcOrd="1" destOrd="0" presId="urn:microsoft.com/office/officeart/2005/8/layout/hierarchy3"/>
    <dgm:cxn modelId="{72C3D6B4-015F-4B07-9B24-09EECA9EAC70}" type="presParOf" srcId="{5AA26609-BD42-48A5-B390-C852AD9BB616}" destId="{89B2D7CC-6BBA-43A4-8CDB-D89A3BD9A562}" srcOrd="1" destOrd="0" presId="urn:microsoft.com/office/officeart/2005/8/layout/hierarchy3"/>
    <dgm:cxn modelId="{DA944688-ED10-4650-A71F-BD99BBF8D48C}" type="presParOf" srcId="{89B2D7CC-6BBA-43A4-8CDB-D89A3BD9A562}" destId="{BCDE4C5D-49F6-4CD4-A9D4-C843D4944870}" srcOrd="0" destOrd="0" presId="urn:microsoft.com/office/officeart/2005/8/layout/hierarchy3"/>
    <dgm:cxn modelId="{6A0DB03A-00BE-47B3-BCC1-678209F5B308}" type="presParOf" srcId="{89B2D7CC-6BBA-43A4-8CDB-D89A3BD9A562}" destId="{DFF826E6-60AD-4677-A9B2-3EAEDC2E0297}" srcOrd="1" destOrd="0" presId="urn:microsoft.com/office/officeart/2005/8/layout/hierarchy3"/>
    <dgm:cxn modelId="{3AE40145-3BDD-48AD-A7B2-5174876FFE09}" type="presParOf" srcId="{89B2D7CC-6BBA-43A4-8CDB-D89A3BD9A562}" destId="{0CAC19E0-817F-4AA8-AF5C-BBCC80B4261F}" srcOrd="2" destOrd="0" presId="urn:microsoft.com/office/officeart/2005/8/layout/hierarchy3"/>
    <dgm:cxn modelId="{7C616FBA-1F0D-4AEB-8EBA-9963E9F35114}" type="presParOf" srcId="{89B2D7CC-6BBA-43A4-8CDB-D89A3BD9A562}" destId="{32B5A137-108D-4F4D-825F-4675836075A9}"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0498F9-7876-4DC7-89CB-D86C4F9BBAAA}" type="doc">
      <dgm:prSet loTypeId="urn:microsoft.com/office/officeart/2005/8/layout/vList3" loCatId="list" qsTypeId="urn:microsoft.com/office/officeart/2005/8/quickstyle/simple3" qsCatId="simple" csTypeId="urn:microsoft.com/office/officeart/2005/8/colors/accent0_1" csCatId="mainScheme" phldr="1"/>
      <dgm:spPr/>
    </dgm:pt>
    <dgm:pt modelId="{7ADB45C2-D832-4CDD-911F-EEAF1B7429BF}">
      <dgm:prSet custT="1"/>
      <dgm:spPr/>
      <dgm:t>
        <a:bodyPr/>
        <a:lstStyle/>
        <a:p>
          <a:r>
            <a:rPr lang="en-US" sz="2400" b="1" smtClean="0">
              <a:latin typeface="Times New Roman" pitchFamily="18" charset="0"/>
              <a:cs typeface="Times New Roman" pitchFamily="18" charset="0"/>
            </a:rPr>
            <a:t>T</a:t>
          </a:r>
          <a:r>
            <a:rPr lang="vi-VN" sz="2400" b="1" smtClean="0">
              <a:latin typeface="Times New Roman" pitchFamily="18" charset="0"/>
              <a:cs typeface="Times New Roman" pitchFamily="18" charset="0"/>
            </a:rPr>
            <a:t>iếp cận thực tiễn (thực trạng phát triển kĩ năng nói cho HS lớp 1 tại địa bàn nghiên cứu</a:t>
          </a:r>
          <a:r>
            <a:rPr lang="en-US" sz="2400" b="1" smtClean="0">
              <a:latin typeface="Times New Roman" pitchFamily="18" charset="0"/>
              <a:cs typeface="Times New Roman" pitchFamily="18" charset="0"/>
            </a:rPr>
            <a:t>, </a:t>
          </a:r>
          <a:r>
            <a:rPr lang="vi-VN" sz="2400" b="1" smtClean="0">
              <a:latin typeface="Times New Roman" pitchFamily="18" charset="0"/>
              <a:cs typeface="Times New Roman" pitchFamily="18" charset="0"/>
            </a:rPr>
            <a:t>nhằm tìm ra giải pháp cụ thể để khắc phục</a:t>
          </a:r>
          <a:r>
            <a:rPr lang="en-US" sz="2400" b="1" smtClean="0">
              <a:latin typeface="Times New Roman" pitchFamily="18" charset="0"/>
              <a:cs typeface="Times New Roman" pitchFamily="18" charset="0"/>
            </a:rPr>
            <a:t>, </a:t>
          </a:r>
          <a:r>
            <a:rPr lang="vi-VN" sz="2400" b="1" smtClean="0">
              <a:latin typeface="Times New Roman" pitchFamily="18" charset="0"/>
              <a:cs typeface="Times New Roman" pitchFamily="18" charset="0"/>
            </a:rPr>
            <a:t>nâng cao kĩ năng nói cho HS để kịp thời đáp ứng được việc học tập môn Tiếng Việt nói riêng, học tập theo Chương trình</a:t>
          </a:r>
          <a:r>
            <a:rPr lang="en-US" sz="2400" b="1" smtClean="0">
              <a:latin typeface="Times New Roman" pitchFamily="18" charset="0"/>
              <a:cs typeface="Times New Roman" pitchFamily="18" charset="0"/>
            </a:rPr>
            <a:t> </a:t>
          </a:r>
          <a:r>
            <a:rPr lang="vi-VN" sz="2400" b="1" smtClean="0">
              <a:latin typeface="Times New Roman" pitchFamily="18" charset="0"/>
              <a:cs typeface="Times New Roman" pitchFamily="18" charset="0"/>
            </a:rPr>
            <a:t>giáo dục phổ thông 2018 nói chung</a:t>
          </a:r>
          <a:r>
            <a:rPr lang="vi-VN" sz="2400" b="1" smtClean="0"/>
            <a:t>.</a:t>
          </a:r>
          <a:endParaRPr lang="en-US" sz="2400" b="1"/>
        </a:p>
      </dgm:t>
    </dgm:pt>
    <dgm:pt modelId="{B6AE89E2-E96A-4541-A87E-5CAC4634A671}" type="parTrans" cxnId="{C763FBE7-F981-44BF-A0F8-0834E5C64BD5}">
      <dgm:prSet/>
      <dgm:spPr/>
      <dgm:t>
        <a:bodyPr/>
        <a:lstStyle/>
        <a:p>
          <a:endParaRPr lang="en-US"/>
        </a:p>
      </dgm:t>
    </dgm:pt>
    <dgm:pt modelId="{3F38BEFF-C80B-4CE8-8FEC-B00FC665DA0E}" type="sibTrans" cxnId="{C763FBE7-F981-44BF-A0F8-0834E5C64BD5}">
      <dgm:prSet/>
      <dgm:spPr/>
      <dgm:t>
        <a:bodyPr/>
        <a:lstStyle/>
        <a:p>
          <a:endParaRPr lang="en-US"/>
        </a:p>
      </dgm:t>
    </dgm:pt>
    <dgm:pt modelId="{5814BC6C-EC1F-4F44-BF1A-7EF396F61179}" type="pres">
      <dgm:prSet presAssocID="{0B0498F9-7876-4DC7-89CB-D86C4F9BBAAA}" presName="linearFlow" presStyleCnt="0">
        <dgm:presLayoutVars>
          <dgm:dir/>
          <dgm:resizeHandles val="exact"/>
        </dgm:presLayoutVars>
      </dgm:prSet>
      <dgm:spPr/>
    </dgm:pt>
    <dgm:pt modelId="{AAE86552-B1BE-45A1-9214-5FA84D815648}" type="pres">
      <dgm:prSet presAssocID="{7ADB45C2-D832-4CDD-911F-EEAF1B7429BF}" presName="composite" presStyleCnt="0"/>
      <dgm:spPr/>
    </dgm:pt>
    <dgm:pt modelId="{E29FC40A-34AE-4584-AD69-DBC62B27794D}" type="pres">
      <dgm:prSet presAssocID="{7ADB45C2-D832-4CDD-911F-EEAF1B7429BF}" presName="imgShp" presStyleLbl="fgImgPlace1" presStyleIdx="0" presStyleCnt="1" custScaleX="69975" custScaleY="47318" custLinFactNeighborX="-17854" custLinFactNeighborY="-6128"/>
      <dgm:spPr/>
    </dgm:pt>
    <dgm:pt modelId="{F8DB91C4-9FC3-4DD4-9B68-93C044D9A313}" type="pres">
      <dgm:prSet presAssocID="{7ADB45C2-D832-4CDD-911F-EEAF1B7429BF}" presName="txShp" presStyleLbl="node1" presStyleIdx="0" presStyleCnt="1" custScaleX="150376" custScaleY="148934" custLinFactNeighborX="15459" custLinFactNeighborY="-2127">
        <dgm:presLayoutVars>
          <dgm:bulletEnabled val="1"/>
        </dgm:presLayoutVars>
      </dgm:prSet>
      <dgm:spPr/>
      <dgm:t>
        <a:bodyPr/>
        <a:lstStyle/>
        <a:p>
          <a:endParaRPr lang="en-US"/>
        </a:p>
      </dgm:t>
    </dgm:pt>
  </dgm:ptLst>
  <dgm:cxnLst>
    <dgm:cxn modelId="{C763FBE7-F981-44BF-A0F8-0834E5C64BD5}" srcId="{0B0498F9-7876-4DC7-89CB-D86C4F9BBAAA}" destId="{7ADB45C2-D832-4CDD-911F-EEAF1B7429BF}" srcOrd="0" destOrd="0" parTransId="{B6AE89E2-E96A-4541-A87E-5CAC4634A671}" sibTransId="{3F38BEFF-C80B-4CE8-8FEC-B00FC665DA0E}"/>
    <dgm:cxn modelId="{E39D7EAB-1F91-489B-A650-9308F0E03FCC}" type="presOf" srcId="{7ADB45C2-D832-4CDD-911F-EEAF1B7429BF}" destId="{F8DB91C4-9FC3-4DD4-9B68-93C044D9A313}" srcOrd="0" destOrd="0" presId="urn:microsoft.com/office/officeart/2005/8/layout/vList3"/>
    <dgm:cxn modelId="{D4639AA3-E400-468E-9B32-E35A88460A8A}" type="presOf" srcId="{0B0498F9-7876-4DC7-89CB-D86C4F9BBAAA}" destId="{5814BC6C-EC1F-4F44-BF1A-7EF396F61179}" srcOrd="0" destOrd="0" presId="urn:microsoft.com/office/officeart/2005/8/layout/vList3"/>
    <dgm:cxn modelId="{D47F1DF1-03A9-4A39-A9CC-15B588C32948}" type="presParOf" srcId="{5814BC6C-EC1F-4F44-BF1A-7EF396F61179}" destId="{AAE86552-B1BE-45A1-9214-5FA84D815648}" srcOrd="0" destOrd="0" presId="urn:microsoft.com/office/officeart/2005/8/layout/vList3"/>
    <dgm:cxn modelId="{594E2BCF-B067-43FF-BC7E-9CC85F8E94DA}" type="presParOf" srcId="{AAE86552-B1BE-45A1-9214-5FA84D815648}" destId="{E29FC40A-34AE-4584-AD69-DBC62B27794D}" srcOrd="0" destOrd="0" presId="urn:microsoft.com/office/officeart/2005/8/layout/vList3"/>
    <dgm:cxn modelId="{B35F2954-8CD4-47AA-9901-36F8B60D217F}" type="presParOf" srcId="{AAE86552-B1BE-45A1-9214-5FA84D815648}" destId="{F8DB91C4-9FC3-4DD4-9B68-93C044D9A31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6727-DB2E-4810-BF89-D42CF7C4A189}">
      <dsp:nvSpPr>
        <dsp:cNvPr id="0" name=""/>
        <dsp:cNvSpPr/>
      </dsp:nvSpPr>
      <dsp:spPr>
        <a:xfrm>
          <a:off x="-4822725" y="-704407"/>
          <a:ext cx="5472816" cy="5472816"/>
        </a:xfrm>
        <a:prstGeom prst="blockArc">
          <a:avLst>
            <a:gd name="adj1" fmla="val 18900000"/>
            <a:gd name="adj2" fmla="val 2700000"/>
            <a:gd name="adj3" fmla="val 395"/>
          </a:avLst>
        </a:prstGeom>
        <a:noFill/>
        <a:ln w="1587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3EA08-0B56-4431-BA72-564D04532A39}">
      <dsp:nvSpPr>
        <dsp:cNvPr id="0" name=""/>
        <dsp:cNvSpPr/>
      </dsp:nvSpPr>
      <dsp:spPr>
        <a:xfrm>
          <a:off x="28146" y="76202"/>
          <a:ext cx="7246725" cy="125791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60960" rIns="60960" bIns="60960" numCol="1" spcCol="1270" anchor="ctr" anchorCtr="0">
          <a:noAutofit/>
        </a:bodyPr>
        <a:lstStyle/>
        <a:p>
          <a:pPr lvl="0" algn="l" defTabSz="1066800">
            <a:lnSpc>
              <a:spcPct val="90000"/>
            </a:lnSpc>
            <a:spcBef>
              <a:spcPct val="0"/>
            </a:spcBef>
            <a:spcAft>
              <a:spcPct val="35000"/>
            </a:spcAft>
          </a:pPr>
          <a:endParaRPr lang="en-US" sz="2400" b="1" kern="1200">
            <a:solidFill>
              <a:schemeClr val="tx2">
                <a:lumMod val="50000"/>
              </a:schemeClr>
            </a:solidFill>
          </a:endParaRPr>
        </a:p>
      </dsp:txBody>
      <dsp:txXfrm>
        <a:off x="28146" y="76202"/>
        <a:ext cx="7246725" cy="1257912"/>
      </dsp:txXfrm>
    </dsp:sp>
    <dsp:sp modelId="{2A2F17BE-A030-4082-AFC3-B99CB9F69725}">
      <dsp:nvSpPr>
        <dsp:cNvPr id="0" name=""/>
        <dsp:cNvSpPr/>
      </dsp:nvSpPr>
      <dsp:spPr>
        <a:xfrm>
          <a:off x="-56406" y="157339"/>
          <a:ext cx="1082664" cy="1095639"/>
        </a:xfrm>
        <a:prstGeom prst="ellipse">
          <a:avLst/>
        </a:prstGeom>
        <a:gradFill rotWithShape="1">
          <a:gsLst>
            <a:gs pos="0">
              <a:schemeClr val="accent6">
                <a:tint val="0"/>
              </a:schemeClr>
            </a:gs>
            <a:gs pos="44000">
              <a:schemeClr val="accent6">
                <a:tint val="60000"/>
                <a:satMod val="120000"/>
              </a:schemeClr>
            </a:gs>
            <a:gs pos="100000">
              <a:schemeClr val="accent6">
                <a:tint val="90000"/>
                <a:alpha val="100000"/>
                <a:lumMod val="9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sp>
    <dsp:sp modelId="{E8144E8C-C5F6-4225-83CE-03BFFC133304}">
      <dsp:nvSpPr>
        <dsp:cNvPr id="0" name=""/>
        <dsp:cNvSpPr/>
      </dsp:nvSpPr>
      <dsp:spPr>
        <a:xfrm>
          <a:off x="100661" y="2290462"/>
          <a:ext cx="7101696" cy="127480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60960" rIns="60960" bIns="60960" numCol="1" spcCol="1270" anchor="ctr" anchorCtr="0">
          <a:noAutofit/>
        </a:bodyPr>
        <a:lstStyle/>
        <a:p>
          <a:pPr lvl="0" algn="l" defTabSz="1066800">
            <a:lnSpc>
              <a:spcPct val="90000"/>
            </a:lnSpc>
            <a:spcBef>
              <a:spcPct val="0"/>
            </a:spcBef>
            <a:spcAft>
              <a:spcPct val="35000"/>
            </a:spcAft>
          </a:pPr>
          <a:endParaRPr lang="en-US" sz="2400" b="1" kern="1200">
            <a:solidFill>
              <a:schemeClr val="tx2">
                <a:lumMod val="50000"/>
              </a:schemeClr>
            </a:solidFill>
          </a:endParaRPr>
        </a:p>
      </dsp:txBody>
      <dsp:txXfrm>
        <a:off x="100661" y="2290462"/>
        <a:ext cx="7101696" cy="1274805"/>
      </dsp:txXfrm>
    </dsp:sp>
    <dsp:sp modelId="{B6955856-3E86-4A6D-B851-CA8FCF8BF323}">
      <dsp:nvSpPr>
        <dsp:cNvPr id="0" name=""/>
        <dsp:cNvSpPr/>
      </dsp:nvSpPr>
      <dsp:spPr>
        <a:xfrm>
          <a:off x="-36262" y="2362199"/>
          <a:ext cx="1042377" cy="1081431"/>
        </a:xfrm>
        <a:prstGeom prst="ellipse">
          <a:avLst/>
        </a:prstGeom>
        <a:gradFill rotWithShape="1">
          <a:gsLst>
            <a:gs pos="0">
              <a:schemeClr val="accent6">
                <a:tint val="0"/>
              </a:schemeClr>
            </a:gs>
            <a:gs pos="44000">
              <a:schemeClr val="accent6">
                <a:tint val="60000"/>
                <a:satMod val="120000"/>
              </a:schemeClr>
            </a:gs>
            <a:gs pos="100000">
              <a:schemeClr val="accent6">
                <a:tint val="90000"/>
                <a:alpha val="100000"/>
                <a:lumMod val="9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F6960-CB18-4439-99D0-9AE7B5271192}">
      <dsp:nvSpPr>
        <dsp:cNvPr id="0" name=""/>
        <dsp:cNvSpPr/>
      </dsp:nvSpPr>
      <dsp:spPr>
        <a:xfrm>
          <a:off x="5222" y="125378"/>
          <a:ext cx="6090777" cy="9109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t>2</a:t>
          </a:r>
          <a:r>
            <a:rPr lang="en-US" sz="3200" kern="1200" smtClean="0"/>
            <a:t>. Mục tiêu nghiên cứu</a:t>
          </a:r>
          <a:endParaRPr lang="en-US" sz="3200" kern="1200"/>
        </a:p>
      </dsp:txBody>
      <dsp:txXfrm>
        <a:off x="31902" y="152058"/>
        <a:ext cx="6037417" cy="857570"/>
      </dsp:txXfrm>
    </dsp:sp>
    <dsp:sp modelId="{BCDE4C5D-49F6-4CD4-A9D4-C843D4944870}">
      <dsp:nvSpPr>
        <dsp:cNvPr id="0" name=""/>
        <dsp:cNvSpPr/>
      </dsp:nvSpPr>
      <dsp:spPr>
        <a:xfrm>
          <a:off x="614299" y="1036308"/>
          <a:ext cx="606466" cy="777451"/>
        </a:xfrm>
        <a:custGeom>
          <a:avLst/>
          <a:gdLst/>
          <a:ahLst/>
          <a:cxnLst/>
          <a:rect l="0" t="0" r="0" b="0"/>
          <a:pathLst>
            <a:path>
              <a:moveTo>
                <a:pt x="0" y="0"/>
              </a:moveTo>
              <a:lnTo>
                <a:pt x="0" y="777451"/>
              </a:lnTo>
              <a:lnTo>
                <a:pt x="606466" y="7774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F826E6-60AD-4677-A9B2-3EAEDC2E0297}">
      <dsp:nvSpPr>
        <dsp:cNvPr id="0" name=""/>
        <dsp:cNvSpPr/>
      </dsp:nvSpPr>
      <dsp:spPr>
        <a:xfrm>
          <a:off x="1220766" y="1244668"/>
          <a:ext cx="4512750" cy="11381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vi-VN" sz="2000" b="1" kern="1200" smtClean="0"/>
            <a:t>Khảo sát thực trạng phát triển kĩ năng nói cho học sinh lớp 1 trong học tập môn Tiếng Việt.</a:t>
          </a:r>
          <a:endParaRPr lang="en-US" sz="2000" b="1" kern="1200"/>
        </a:p>
      </dsp:txBody>
      <dsp:txXfrm>
        <a:off x="1254102" y="1278004"/>
        <a:ext cx="4446078" cy="1071511"/>
      </dsp:txXfrm>
    </dsp:sp>
    <dsp:sp modelId="{0CAC19E0-817F-4AA8-AF5C-BBCC80B4261F}">
      <dsp:nvSpPr>
        <dsp:cNvPr id="0" name=""/>
        <dsp:cNvSpPr/>
      </dsp:nvSpPr>
      <dsp:spPr>
        <a:xfrm>
          <a:off x="614299" y="1036308"/>
          <a:ext cx="606466" cy="2228607"/>
        </a:xfrm>
        <a:custGeom>
          <a:avLst/>
          <a:gdLst/>
          <a:ahLst/>
          <a:cxnLst/>
          <a:rect l="0" t="0" r="0" b="0"/>
          <a:pathLst>
            <a:path>
              <a:moveTo>
                <a:pt x="0" y="0"/>
              </a:moveTo>
              <a:lnTo>
                <a:pt x="0" y="2228607"/>
              </a:lnTo>
              <a:lnTo>
                <a:pt x="606466" y="2228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B5A137-108D-4F4D-825F-4675836075A9}">
      <dsp:nvSpPr>
        <dsp:cNvPr id="0" name=""/>
        <dsp:cNvSpPr/>
      </dsp:nvSpPr>
      <dsp:spPr>
        <a:xfrm>
          <a:off x="1220766" y="2591211"/>
          <a:ext cx="4519258" cy="13474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vi-VN" sz="2000" b="1" kern="1200" smtClean="0"/>
            <a:t>Đề xuất biện pháp phát triển kĩ năng nói trong học tập môn Tiếng Việt cho học sinh lớp 1</a:t>
          </a:r>
          <a:r>
            <a:rPr lang="en-US" sz="2000" b="1" kern="1200" smtClean="0"/>
            <a:t>.</a:t>
          </a:r>
          <a:endParaRPr lang="en-US" sz="1800" kern="1200"/>
        </a:p>
      </dsp:txBody>
      <dsp:txXfrm>
        <a:off x="1260230" y="2630675"/>
        <a:ext cx="4440330" cy="1268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B91C4-9FC3-4DD4-9B68-93C044D9A313}">
      <dsp:nvSpPr>
        <dsp:cNvPr id="0" name=""/>
        <dsp:cNvSpPr/>
      </dsp:nvSpPr>
      <dsp:spPr>
        <a:xfrm rot="10800000">
          <a:off x="-1" y="0"/>
          <a:ext cx="8153403" cy="4063994"/>
        </a:xfrm>
        <a:prstGeom prst="homePlate">
          <a:avLst/>
        </a:prstGeom>
        <a:gradFill rotWithShape="0">
          <a:gsLst>
            <a:gs pos="0">
              <a:schemeClr val="lt1">
                <a:hueOff val="0"/>
                <a:satOff val="0"/>
                <a:lumOff val="0"/>
                <a:alphaOff val="0"/>
                <a:tint val="35000"/>
                <a:satMod val="260000"/>
              </a:schemeClr>
            </a:gs>
            <a:gs pos="30000">
              <a:schemeClr val="lt1">
                <a:hueOff val="0"/>
                <a:satOff val="0"/>
                <a:lumOff val="0"/>
                <a:alphaOff val="0"/>
                <a:tint val="38000"/>
                <a:satMod val="260000"/>
              </a:schemeClr>
            </a:gs>
            <a:gs pos="75000">
              <a:schemeClr val="lt1">
                <a:hueOff val="0"/>
                <a:satOff val="0"/>
                <a:lumOff val="0"/>
                <a:alphaOff val="0"/>
                <a:tint val="55000"/>
                <a:satMod val="255000"/>
              </a:schemeClr>
            </a:gs>
            <a:gs pos="100000">
              <a:schemeClr val="lt1">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3290" tIns="91440" rIns="170688" bIns="91440" numCol="1" spcCol="1270" anchor="ctr" anchorCtr="0">
          <a:noAutofit/>
        </a:bodyPr>
        <a:lstStyle/>
        <a:p>
          <a:pPr lvl="0" algn="ctr" defTabSz="1066800">
            <a:lnSpc>
              <a:spcPct val="90000"/>
            </a:lnSpc>
            <a:spcBef>
              <a:spcPct val="0"/>
            </a:spcBef>
            <a:spcAft>
              <a:spcPct val="35000"/>
            </a:spcAft>
          </a:pPr>
          <a:r>
            <a:rPr lang="en-US" sz="2400" b="1" kern="1200" smtClean="0">
              <a:latin typeface="Times New Roman" pitchFamily="18" charset="0"/>
              <a:cs typeface="Times New Roman" pitchFamily="18" charset="0"/>
            </a:rPr>
            <a:t>T</a:t>
          </a:r>
          <a:r>
            <a:rPr lang="vi-VN" sz="2400" b="1" kern="1200" smtClean="0">
              <a:latin typeface="Times New Roman" pitchFamily="18" charset="0"/>
              <a:cs typeface="Times New Roman" pitchFamily="18" charset="0"/>
            </a:rPr>
            <a:t>iếp cận thực tiễn (thực trạng phát triển kĩ năng nói cho HS lớp 1 tại địa bàn nghiên cứu</a:t>
          </a:r>
          <a:r>
            <a:rPr lang="en-US" sz="2400" b="1" kern="1200" smtClean="0">
              <a:latin typeface="Times New Roman" pitchFamily="18" charset="0"/>
              <a:cs typeface="Times New Roman" pitchFamily="18" charset="0"/>
            </a:rPr>
            <a:t>, </a:t>
          </a:r>
          <a:r>
            <a:rPr lang="vi-VN" sz="2400" b="1" kern="1200" smtClean="0">
              <a:latin typeface="Times New Roman" pitchFamily="18" charset="0"/>
              <a:cs typeface="Times New Roman" pitchFamily="18" charset="0"/>
            </a:rPr>
            <a:t>nhằm tìm ra giải pháp cụ thể để khắc phục</a:t>
          </a:r>
          <a:r>
            <a:rPr lang="en-US" sz="2400" b="1" kern="1200" smtClean="0">
              <a:latin typeface="Times New Roman" pitchFamily="18" charset="0"/>
              <a:cs typeface="Times New Roman" pitchFamily="18" charset="0"/>
            </a:rPr>
            <a:t>, </a:t>
          </a:r>
          <a:r>
            <a:rPr lang="vi-VN" sz="2400" b="1" kern="1200" smtClean="0">
              <a:latin typeface="Times New Roman" pitchFamily="18" charset="0"/>
              <a:cs typeface="Times New Roman" pitchFamily="18" charset="0"/>
            </a:rPr>
            <a:t>nâng cao kĩ năng nói cho HS để kịp thời đáp ứng được việc học tập môn Tiếng Việt nói riêng, học tập theo Chương trình</a:t>
          </a:r>
          <a:r>
            <a:rPr lang="en-US" sz="2400" b="1" kern="1200" smtClean="0">
              <a:latin typeface="Times New Roman" pitchFamily="18" charset="0"/>
              <a:cs typeface="Times New Roman" pitchFamily="18" charset="0"/>
            </a:rPr>
            <a:t> </a:t>
          </a:r>
          <a:r>
            <a:rPr lang="vi-VN" sz="2400" b="1" kern="1200" smtClean="0">
              <a:latin typeface="Times New Roman" pitchFamily="18" charset="0"/>
              <a:cs typeface="Times New Roman" pitchFamily="18" charset="0"/>
            </a:rPr>
            <a:t>giáo dục phổ thông 2018 nói chung</a:t>
          </a:r>
          <a:r>
            <a:rPr lang="vi-VN" sz="2400" b="1" kern="1200" smtClean="0"/>
            <a:t>.</a:t>
          </a:r>
          <a:endParaRPr lang="en-US" sz="2400" b="1" kern="1200"/>
        </a:p>
      </dsp:txBody>
      <dsp:txXfrm rot="10800000">
        <a:off x="1015997" y="0"/>
        <a:ext cx="7137405" cy="4063994"/>
      </dsp:txXfrm>
    </dsp:sp>
    <dsp:sp modelId="{E29FC40A-34AE-4584-AD69-DBC62B27794D}">
      <dsp:nvSpPr>
        <dsp:cNvPr id="0" name=""/>
        <dsp:cNvSpPr/>
      </dsp:nvSpPr>
      <dsp:spPr>
        <a:xfrm>
          <a:off x="0" y="1219195"/>
          <a:ext cx="1909422" cy="1291176"/>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ln>
        <a:effectLst>
          <a:outerShdw blurRad="50800" dist="25000" dir="5400000" rotWithShape="0">
            <a:srgbClr val="000000">
              <a:alpha val="40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77399-9271-4CC1-A851-3F6DD675F96E}" type="datetimeFigureOut">
              <a:rPr lang="en-US" smtClean="0"/>
              <a:t>26/10/2023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29E74E-6B67-45B5-8AD3-73D3AEBBE13A}" type="slidenum">
              <a:rPr lang="en-US" smtClean="0"/>
              <a:t>‹#›</a:t>
            </a:fld>
            <a:endParaRPr lang="en-US"/>
          </a:p>
        </p:txBody>
      </p:sp>
    </p:spTree>
    <p:extLst>
      <p:ext uri="{BB962C8B-B14F-4D97-AF65-F5344CB8AC3E}">
        <p14:creationId xmlns:p14="http://schemas.microsoft.com/office/powerpoint/2010/main" val="287422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29E74E-6B67-45B5-8AD3-73D3AEBBE13A}" type="slidenum">
              <a:rPr lang="en-US" smtClean="0"/>
              <a:t>12</a:t>
            </a:fld>
            <a:endParaRPr lang="en-US"/>
          </a:p>
        </p:txBody>
      </p:sp>
    </p:spTree>
    <p:extLst>
      <p:ext uri="{BB962C8B-B14F-4D97-AF65-F5344CB8AC3E}">
        <p14:creationId xmlns:p14="http://schemas.microsoft.com/office/powerpoint/2010/main" val="379211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DF68E2-58F2-4D09-BE8B-E3BD06533059}" type="datetimeFigureOut">
              <a:rPr lang="en-US" smtClean="0"/>
              <a:pPr/>
              <a:t>26/10/2023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FAB73BC-B049-4115-A692-8D63A059BFB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28FC5F6-F338-4AE4-BB23-26385BCFC423}"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26/10/2023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637052"/>
                </a:solidFill>
              </a:rPr>
              <a:pPr/>
              <a:t>‹#›</a:t>
            </a:fld>
            <a:endParaRPr lang="en-US" dirty="0">
              <a:solidFill>
                <a:srgbClr val="637052"/>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28FC5F6-F338-4AE4-BB23-26385BCFC423}" type="datetimeFigureOut">
              <a:rPr lang="en-US" smtClean="0"/>
              <a:pPr/>
              <a:t>26/10/2023</a:t>
            </a:fld>
            <a:endParaRPr lang="en-US" dirty="0"/>
          </a:p>
        </p:txBody>
      </p:sp>
      <p:sp>
        <p:nvSpPr>
          <p:cNvPr id="9" name="Slide Number Placeholder 8"/>
          <p:cNvSpPr>
            <a:spLocks noGrp="1"/>
          </p:cNvSpPr>
          <p:nvPr>
            <p:ph type="sldNum" sz="quarter" idx="15"/>
          </p:nvPr>
        </p:nvSpPr>
        <p:spPr/>
        <p:txBody>
          <a:bodyPr rtlCol="0"/>
          <a:lstStyle/>
          <a:p>
            <a:fld id="{6113E31D-E2AB-40D1-8B51-AFA5AFEF393A}"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F68E2-58F2-4D09-BE8B-E3BD06533059}"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0984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2983573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0802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4654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3303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pPr/>
              <a:t>26/10/2023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3487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779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1990325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5698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245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34975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DF68E2-58F2-4D09-BE8B-E3BD06533059}" type="datetimeFigureOut">
              <a:rPr lang="en-US" smtClean="0"/>
              <a:pPr/>
              <a:t>26/10/2023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FAB73BC-B049-4115-A692-8D63A059BFB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28FC5F6-F338-4AE4-BB23-26385BCFC423}" type="datetimeFigureOut">
              <a:rPr lang="en-US" smtClean="0"/>
              <a:pPr/>
              <a:t>26/10/2023</a:t>
            </a:fld>
            <a:endParaRPr lang="en-US" dirty="0"/>
          </a:p>
        </p:txBody>
      </p:sp>
      <p:sp>
        <p:nvSpPr>
          <p:cNvPr id="9" name="Slide Number Placeholder 8"/>
          <p:cNvSpPr>
            <a:spLocks noGrp="1"/>
          </p:cNvSpPr>
          <p:nvPr>
            <p:ph type="sldNum" sz="quarter" idx="15"/>
          </p:nvPr>
        </p:nvSpPr>
        <p:spPr/>
        <p:txBody>
          <a:bodyPr rtlCol="0"/>
          <a:lstStyle/>
          <a:p>
            <a:fld id="{6113E31D-E2AB-40D1-8B51-AFA5AFEF393A}"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C8C39B41-D8B5-4052-B551-9B5525EAA8B6}" type="datetimeFigureOut">
              <a:rPr lang="en-US" smtClean="0"/>
              <a:pPr/>
              <a:t>26/10/2023</a:t>
            </a:fld>
            <a:endParaRPr lang="en-US" dirty="0"/>
          </a:p>
        </p:txBody>
      </p:sp>
      <p:sp>
        <p:nvSpPr>
          <p:cNvPr id="7" name="Slide Number Placeholder 6"/>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2ABBEA6-7C60-4B02-AE87-00D78D8422AF}" type="datetimeFigureOut">
              <a:rPr lang="en-US" smtClean="0"/>
              <a:pPr/>
              <a:t>26/10/2023</a:t>
            </a:fld>
            <a:endParaRPr lang="en-US" dirty="0"/>
          </a:p>
        </p:txBody>
      </p:sp>
      <p:sp>
        <p:nvSpPr>
          <p:cNvPr id="22" name="Slide Number Placeholder 21"/>
          <p:cNvSpPr>
            <a:spLocks noGrp="1"/>
          </p:cNvSpPr>
          <p:nvPr>
            <p:ph type="sldNum" sz="quarter" idx="15"/>
          </p:nvPr>
        </p:nvSpPr>
        <p:spPr/>
        <p:txBody>
          <a:bodyPr rtlCol="0"/>
          <a:lstStyle/>
          <a:p>
            <a:fld id="{4FAB73BC-B049-4115-A692-8D63A059BFB8}" type="slidenum">
              <a:rPr lang="en-US" smtClean="0">
                <a:solidFill>
                  <a:srgbClr val="637052"/>
                </a:solidFill>
              </a:rPr>
              <a:pPr/>
              <a:t>‹#›</a:t>
            </a:fld>
            <a:endParaRPr lang="en-US" dirty="0">
              <a:solidFill>
                <a:srgbClr val="637052"/>
              </a:solidFill>
            </a:endParaRPr>
          </a:p>
        </p:txBody>
      </p:sp>
      <p:sp>
        <p:nvSpPr>
          <p:cNvPr id="23" name="Footer Placeholder 22"/>
          <p:cNvSpPr>
            <a:spLocks noGrp="1"/>
          </p:cNvSpPr>
          <p:nvPr>
            <p:ph type="ftr" sz="quarter" idx="16"/>
          </p:nvPr>
        </p:nvSpPr>
        <p:spPr/>
        <p:txBody>
          <a:bodyPr rtlCol="0"/>
          <a:lstStyle/>
          <a:p>
            <a:endParaRPr lang="en-US" dirty="0">
              <a:solidFill>
                <a:srgbClr val="63705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C9CAD897-D46E-4AD2-BD9B-49DD3E640873}" type="datetimeFigureOut">
              <a:rPr lang="en-US" smtClean="0"/>
              <a:pPr/>
              <a:t>26/10/2023</a:t>
            </a:fld>
            <a:endParaRPr lang="en-US" dirty="0"/>
          </a:p>
        </p:txBody>
      </p:sp>
      <p:sp>
        <p:nvSpPr>
          <p:cNvPr id="18" name="Slide Number Placeholder 17"/>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94224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2738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44"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6"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86"/>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14906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0269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012"/>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12"/>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7662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4379160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18370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12"/>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1148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61"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9"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61846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42701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E65AA614-ED33-4D19-BE8E-814770ED6C6A}"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69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DF68E2-58F2-4D09-BE8B-E3BD06533059}" type="datetimeFigureOut">
              <a:rPr lang="en-US" smtClean="0">
                <a:solidFill>
                  <a:srgbClr val="575F6D"/>
                </a:solidFill>
              </a:rPr>
              <a:pPr/>
              <a:t>26/10/2023</a:t>
            </a:fld>
            <a:endParaRPr lang="en-US" dirty="0">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06185164"/>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28FC5F6-F338-4AE4-BB23-26385BCFC423}" type="datetimeFigureOut">
              <a:rPr lang="en-US" smtClean="0">
                <a:solidFill>
                  <a:srgbClr val="575F6D"/>
                </a:solidFill>
              </a:rPr>
              <a:pPr/>
              <a:t>26/10/2023</a:t>
            </a:fld>
            <a:endParaRPr lang="en-US" dirty="0">
              <a:solidFill>
                <a:srgbClr val="575F6D"/>
              </a:solidFill>
            </a:endParaRPr>
          </a:p>
        </p:txBody>
      </p:sp>
      <p:sp>
        <p:nvSpPr>
          <p:cNvPr id="9" name="Slide Number Placeholder 8"/>
          <p:cNvSpPr>
            <a:spLocks noGrp="1"/>
          </p:cNvSpPr>
          <p:nvPr>
            <p:ph type="sldNum" sz="quarter" idx="15"/>
          </p:nvPr>
        </p:nvSpPr>
        <p:spPr/>
        <p:txBody>
          <a:bodyPr rtlCol="0"/>
          <a:lstStyle/>
          <a:p>
            <a:fld id="{6113E31D-E2AB-40D1-8B51-AFA5AFEF393A}"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3540052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0EBB0C4-6273-4C6E-B9BD-2EDC30F1CD52}" type="datetimeFigureOut">
              <a:rPr lang="en-US" smtClean="0">
                <a:solidFill>
                  <a:srgbClr val="FFF39D"/>
                </a:solidFill>
              </a:rPr>
              <a:pPr/>
              <a:t>26/10/2023</a:t>
            </a:fld>
            <a:endParaRPr lang="en-US" dirty="0">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4595533"/>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9AB4D41-86C1-4908-B66A-0B50CEB3BF29}" type="datetimeFigureOut">
              <a:rPr lang="en-US" smtClean="0">
                <a:solidFill>
                  <a:srgbClr val="575F6D"/>
                </a:solidFill>
              </a:rPr>
              <a:pPr/>
              <a:t>26/10/2023</a:t>
            </a:fld>
            <a:endParaRPr lang="en-US" dirty="0">
              <a:solidFill>
                <a:srgbClr val="575F6D"/>
              </a:solidFill>
            </a:endParaRPr>
          </a:p>
        </p:txBody>
      </p:sp>
      <p:sp>
        <p:nvSpPr>
          <p:cNvPr id="6" name="Footer Placeholder 5"/>
          <p:cNvSpPr>
            <a:spLocks noGrp="1"/>
          </p:cNvSpPr>
          <p:nvPr>
            <p:ph type="ftr" sz="quarter" idx="11"/>
          </p:nvPr>
        </p:nvSpPr>
        <p:spPr/>
        <p:txBody>
          <a:bodyPr/>
          <a:lstStyle/>
          <a:p>
            <a:endParaRPr lang="en-US" dirty="0">
              <a:solidFill>
                <a:srgbClr val="575F6D"/>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0264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C8C39B41-D8B5-4052-B551-9B5525EAA8B6}" type="datetimeFigureOut">
              <a:rPr lang="en-US" smtClean="0"/>
              <a:pPr/>
              <a:t>26/10/2023</a:t>
            </a:fld>
            <a:endParaRPr lang="en-US" dirty="0"/>
          </a:p>
        </p:txBody>
      </p:sp>
      <p:sp>
        <p:nvSpPr>
          <p:cNvPr id="7" name="Slide Number Placeholder 6"/>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426E2C-56C1-4E0D-A793-0088A7FDD37E}" type="datetimeFigureOut">
              <a:rPr lang="en-US" smtClean="0">
                <a:solidFill>
                  <a:srgbClr val="575F6D"/>
                </a:solidFill>
              </a:rPr>
              <a:pPr/>
              <a:t>26/10/2023</a:t>
            </a:fld>
            <a:endParaRPr lang="en-US" dirty="0">
              <a:solidFill>
                <a:srgbClr val="575F6D"/>
              </a:solidFill>
            </a:endParaRPr>
          </a:p>
        </p:txBody>
      </p:sp>
      <p:sp>
        <p:nvSpPr>
          <p:cNvPr id="8" name="Footer Placeholder 7"/>
          <p:cNvSpPr>
            <a:spLocks noGrp="1"/>
          </p:cNvSpPr>
          <p:nvPr>
            <p:ph type="ftr" sz="quarter" idx="11"/>
          </p:nvPr>
        </p:nvSpPr>
        <p:spPr/>
        <p:txBody>
          <a:bodyPr/>
          <a:lstStyle/>
          <a:p>
            <a:endParaRPr lang="en-US" dirty="0">
              <a:solidFill>
                <a:srgbClr val="575F6D"/>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44813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C8C39B41-D8B5-4052-B551-9B5525EAA8B6}" type="datetimeFigureOut">
              <a:rPr lang="en-US" smtClean="0">
                <a:solidFill>
                  <a:srgbClr val="575F6D"/>
                </a:solidFill>
              </a:rPr>
              <a:pPr/>
              <a:t>26/10/2023</a:t>
            </a:fld>
            <a:endParaRPr lang="en-US" dirty="0">
              <a:solidFill>
                <a:srgbClr val="575F6D"/>
              </a:solidFill>
            </a:endParaRPr>
          </a:p>
        </p:txBody>
      </p:sp>
      <p:sp>
        <p:nvSpPr>
          <p:cNvPr id="7" name="Slide Number Placeholder 6"/>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359959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solidFill>
                  <a:srgbClr val="575F6D"/>
                </a:solidFill>
              </a:rPr>
              <a:pPr/>
              <a:t>26/10/2023</a:t>
            </a:fld>
            <a:endParaRPr lang="en-US" dirty="0">
              <a:solidFill>
                <a:srgbClr val="575F6D"/>
              </a:solidFill>
            </a:endParaRPr>
          </a:p>
        </p:txBody>
      </p:sp>
      <p:sp>
        <p:nvSpPr>
          <p:cNvPr id="3" name="Footer Placeholder 2"/>
          <p:cNvSpPr>
            <a:spLocks noGrp="1"/>
          </p:cNvSpPr>
          <p:nvPr>
            <p:ph type="ftr" sz="quarter" idx="11"/>
          </p:nvPr>
        </p:nvSpPr>
        <p:spPr/>
        <p:txBody>
          <a:bodyPr/>
          <a:lstStyle/>
          <a:p>
            <a:endParaRPr lang="en-US" dirty="0">
              <a:solidFill>
                <a:srgbClr val="575F6D"/>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159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2ABBEA6-7C60-4B02-AE87-00D78D8422AF}" type="datetimeFigureOut">
              <a:rPr lang="en-US" smtClean="0">
                <a:solidFill>
                  <a:srgbClr val="575F6D"/>
                </a:solidFill>
              </a:rPr>
              <a:pPr/>
              <a:t>26/10/2023</a:t>
            </a:fld>
            <a:endParaRPr lang="en-US" dirty="0">
              <a:solidFill>
                <a:srgbClr val="575F6D"/>
              </a:solidFill>
            </a:endParaRPr>
          </a:p>
        </p:txBody>
      </p:sp>
      <p:sp>
        <p:nvSpPr>
          <p:cNvPr id="22" name="Slide Number Placeholder 21"/>
          <p:cNvSpPr>
            <a:spLocks noGrp="1"/>
          </p:cNvSpPr>
          <p:nvPr>
            <p:ph type="sldNum" sz="quarter" idx="15"/>
          </p:nvPr>
        </p:nvSpPr>
        <p:spPr/>
        <p:txBody>
          <a:bodyPr rtlCol="0"/>
          <a:lstStyle/>
          <a:p>
            <a:fld id="{4FAB73BC-B049-4115-A692-8D63A059BFB8}" type="slidenum">
              <a:rPr lang="en-US" smtClean="0">
                <a:solidFill>
                  <a:srgbClr val="637052"/>
                </a:solidFill>
              </a:rPr>
              <a:pPr/>
              <a:t>‹#›</a:t>
            </a:fld>
            <a:endParaRPr lang="en-US" dirty="0">
              <a:solidFill>
                <a:srgbClr val="637052"/>
              </a:solidFill>
            </a:endParaRPr>
          </a:p>
        </p:txBody>
      </p:sp>
      <p:sp>
        <p:nvSpPr>
          <p:cNvPr id="23" name="Footer Placeholder 22"/>
          <p:cNvSpPr>
            <a:spLocks noGrp="1"/>
          </p:cNvSpPr>
          <p:nvPr>
            <p:ph type="ftr" sz="quarter" idx="16"/>
          </p:nvPr>
        </p:nvSpPr>
        <p:spPr/>
        <p:txBody>
          <a:bodyPr rtlCol="0"/>
          <a:lstStyle/>
          <a:p>
            <a:endParaRPr lang="en-US" dirty="0">
              <a:solidFill>
                <a:srgbClr val="637052"/>
              </a:solidFill>
            </a:endParaRPr>
          </a:p>
        </p:txBody>
      </p:sp>
    </p:spTree>
    <p:extLst>
      <p:ext uri="{BB962C8B-B14F-4D97-AF65-F5344CB8AC3E}">
        <p14:creationId xmlns:p14="http://schemas.microsoft.com/office/powerpoint/2010/main" val="76933471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Date Placeholder 16"/>
          <p:cNvSpPr>
            <a:spLocks noGrp="1"/>
          </p:cNvSpPr>
          <p:nvPr>
            <p:ph type="dt" sz="half" idx="10"/>
          </p:nvPr>
        </p:nvSpPr>
        <p:spPr/>
        <p:txBody>
          <a:bodyPr rtlCol="0"/>
          <a:lstStyle/>
          <a:p>
            <a:fld id="{C9CAD897-D46E-4AD2-BD9B-49DD3E640873}" type="datetimeFigureOut">
              <a:rPr lang="en-US" smtClean="0">
                <a:solidFill>
                  <a:srgbClr val="575F6D"/>
                </a:solidFill>
              </a:rPr>
              <a:pPr/>
              <a:t>26/10/2023</a:t>
            </a:fld>
            <a:endParaRPr lang="en-US" dirty="0">
              <a:solidFill>
                <a:srgbClr val="575F6D"/>
              </a:solidFill>
            </a:endParaRPr>
          </a:p>
        </p:txBody>
      </p:sp>
      <p:sp>
        <p:nvSpPr>
          <p:cNvPr id="18" name="Slide Number Placeholder 17"/>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514263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2D6473-DF6D-4702-B328-E0DD40540A4E}" type="datetimeFigureOut">
              <a:rPr lang="en-US" smtClean="0">
                <a:solidFill>
                  <a:srgbClr val="575F6D"/>
                </a:solidFill>
              </a:rPr>
              <a:pPr/>
              <a:t>26/10/2023</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5234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6F7E3A-B166-407D-9866-32884E7D5B37}" type="datetimeFigureOut">
              <a:rPr lang="en-US" smtClean="0">
                <a:solidFill>
                  <a:srgbClr val="575F6D"/>
                </a:solidFill>
              </a:rPr>
              <a:pPr/>
              <a:t>26/10/2023</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33764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97077548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28FC5F6-F338-4AE4-BB23-26385BCFC423}"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113E31D-E2AB-40D1-8B51-AFA5AFEF393A}"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48927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2780279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AB4D41-86C1-4908-B66A-0B50CEB3BF29}"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012941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0905080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08664929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1977313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355732955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17629859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85376845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solidFill>
                  <a:prstClr val="black">
                    <a:lumMod val="50000"/>
                    <a:lumOff val="50000"/>
                  </a:prstClr>
                </a:solidFill>
              </a:rPr>
              <a:pPr/>
              <a:t>26/10/2023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58077535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DF68E2-58F2-4D09-BE8B-E3BD06533059}" type="datetimeFigureOut">
              <a:rPr lang="en-US" smtClean="0">
                <a:solidFill>
                  <a:srgbClr val="575F6D"/>
                </a:solidFill>
              </a:rPr>
              <a:pPr/>
              <a:t>26/10/2023</a:t>
            </a:fld>
            <a:endParaRPr lang="en-US" dirty="0">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88930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28FC5F6-F338-4AE4-BB23-26385BCFC423}" type="datetimeFigureOut">
              <a:rPr lang="en-US" smtClean="0">
                <a:solidFill>
                  <a:srgbClr val="575F6D"/>
                </a:solidFill>
              </a:rPr>
              <a:pPr/>
              <a:t>26/10/2023</a:t>
            </a:fld>
            <a:endParaRPr lang="en-US" dirty="0">
              <a:solidFill>
                <a:srgbClr val="575F6D"/>
              </a:solidFill>
            </a:endParaRPr>
          </a:p>
        </p:txBody>
      </p:sp>
      <p:sp>
        <p:nvSpPr>
          <p:cNvPr id="9" name="Slide Number Placeholder 8"/>
          <p:cNvSpPr>
            <a:spLocks noGrp="1"/>
          </p:cNvSpPr>
          <p:nvPr>
            <p:ph type="sldNum" sz="quarter" idx="15"/>
          </p:nvPr>
        </p:nvSpPr>
        <p:spPr/>
        <p:txBody>
          <a:bodyPr rtlCol="0"/>
          <a:lstStyle/>
          <a:p>
            <a:fld id="{6113E31D-E2AB-40D1-8B51-AFA5AFEF393A}"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328850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2ABBEA6-7C60-4B02-AE87-00D78D8422AF}" type="datetimeFigureOut">
              <a:rPr lang="en-US" smtClean="0"/>
              <a:pPr/>
              <a:t>26/10/2023</a:t>
            </a:fld>
            <a:endParaRPr lang="en-US" dirty="0"/>
          </a:p>
        </p:txBody>
      </p:sp>
      <p:sp>
        <p:nvSpPr>
          <p:cNvPr id="22" name="Slide Number Placeholder 21"/>
          <p:cNvSpPr>
            <a:spLocks noGrp="1"/>
          </p:cNvSpPr>
          <p:nvPr>
            <p:ph type="sldNum" sz="quarter" idx="15"/>
          </p:nvPr>
        </p:nvSpPr>
        <p:spPr/>
        <p:txBody>
          <a:bodyPr rtlCol="0"/>
          <a:lstStyle/>
          <a:p>
            <a:fld id="{4FAB73BC-B049-4115-A692-8D63A059BFB8}" type="slidenum">
              <a:rPr lang="en-US" smtClean="0">
                <a:solidFill>
                  <a:srgbClr val="637052"/>
                </a:solidFill>
              </a:rPr>
              <a:pPr/>
              <a:t>‹#›</a:t>
            </a:fld>
            <a:endParaRPr lang="en-US" dirty="0">
              <a:solidFill>
                <a:srgbClr val="637052"/>
              </a:solidFill>
            </a:endParaRPr>
          </a:p>
        </p:txBody>
      </p:sp>
      <p:sp>
        <p:nvSpPr>
          <p:cNvPr id="23" name="Footer Placeholder 22"/>
          <p:cNvSpPr>
            <a:spLocks noGrp="1"/>
          </p:cNvSpPr>
          <p:nvPr>
            <p:ph type="ftr" sz="quarter" idx="16"/>
          </p:nvPr>
        </p:nvSpPr>
        <p:spPr/>
        <p:txBody>
          <a:bodyPr rtlCol="0"/>
          <a:lstStyle/>
          <a:p>
            <a:endParaRPr lang="en-US" dirty="0">
              <a:solidFill>
                <a:srgbClr val="63705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0EBB0C4-6273-4C6E-B9BD-2EDC30F1CD52}" type="datetimeFigureOut">
              <a:rPr lang="en-US" smtClean="0">
                <a:solidFill>
                  <a:srgbClr val="FFF39D"/>
                </a:solidFill>
              </a:rPr>
              <a:pPr/>
              <a:t>26/10/2023</a:t>
            </a:fld>
            <a:endParaRPr lang="en-US" dirty="0">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373813"/>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9AB4D41-86C1-4908-B66A-0B50CEB3BF29}" type="datetimeFigureOut">
              <a:rPr lang="en-US" smtClean="0">
                <a:solidFill>
                  <a:srgbClr val="575F6D"/>
                </a:solidFill>
              </a:rPr>
              <a:pPr/>
              <a:t>26/10/2023</a:t>
            </a:fld>
            <a:endParaRPr lang="en-US" dirty="0">
              <a:solidFill>
                <a:srgbClr val="575F6D"/>
              </a:solidFill>
            </a:endParaRPr>
          </a:p>
        </p:txBody>
      </p:sp>
      <p:sp>
        <p:nvSpPr>
          <p:cNvPr id="6" name="Footer Placeholder 5"/>
          <p:cNvSpPr>
            <a:spLocks noGrp="1"/>
          </p:cNvSpPr>
          <p:nvPr>
            <p:ph type="ftr" sz="quarter" idx="11"/>
          </p:nvPr>
        </p:nvSpPr>
        <p:spPr/>
        <p:txBody>
          <a:bodyPr/>
          <a:lstStyle/>
          <a:p>
            <a:endParaRPr lang="en-US" dirty="0">
              <a:solidFill>
                <a:srgbClr val="575F6D"/>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21891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6426E2C-56C1-4E0D-A793-0088A7FDD37E}" type="datetimeFigureOut">
              <a:rPr lang="en-US" smtClean="0">
                <a:solidFill>
                  <a:srgbClr val="575F6D"/>
                </a:solidFill>
              </a:rPr>
              <a:pPr/>
              <a:t>26/10/2023</a:t>
            </a:fld>
            <a:endParaRPr lang="en-US" dirty="0">
              <a:solidFill>
                <a:srgbClr val="575F6D"/>
              </a:solidFill>
            </a:endParaRPr>
          </a:p>
        </p:txBody>
      </p:sp>
      <p:sp>
        <p:nvSpPr>
          <p:cNvPr id="8" name="Footer Placeholder 7"/>
          <p:cNvSpPr>
            <a:spLocks noGrp="1"/>
          </p:cNvSpPr>
          <p:nvPr>
            <p:ph type="ftr" sz="quarter" idx="11"/>
          </p:nvPr>
        </p:nvSpPr>
        <p:spPr/>
        <p:txBody>
          <a:bodyPr/>
          <a:lstStyle/>
          <a:p>
            <a:endParaRPr lang="en-US" dirty="0">
              <a:solidFill>
                <a:srgbClr val="575F6D"/>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99329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C8C39B41-D8B5-4052-B551-9B5525EAA8B6}" type="datetimeFigureOut">
              <a:rPr lang="en-US" smtClean="0">
                <a:solidFill>
                  <a:srgbClr val="575F6D"/>
                </a:solidFill>
              </a:rPr>
              <a:pPr/>
              <a:t>26/10/2023</a:t>
            </a:fld>
            <a:endParaRPr lang="en-US" dirty="0">
              <a:solidFill>
                <a:srgbClr val="575F6D"/>
              </a:solidFill>
            </a:endParaRPr>
          </a:p>
        </p:txBody>
      </p:sp>
      <p:sp>
        <p:nvSpPr>
          <p:cNvPr id="7" name="Slide Number Placeholder 6"/>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35687054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solidFill>
                  <a:srgbClr val="575F6D"/>
                </a:solidFill>
              </a:rPr>
              <a:pPr/>
              <a:t>26/10/2023</a:t>
            </a:fld>
            <a:endParaRPr lang="en-US" dirty="0">
              <a:solidFill>
                <a:srgbClr val="575F6D"/>
              </a:solidFill>
            </a:endParaRPr>
          </a:p>
        </p:txBody>
      </p:sp>
      <p:sp>
        <p:nvSpPr>
          <p:cNvPr id="3" name="Footer Placeholder 2"/>
          <p:cNvSpPr>
            <a:spLocks noGrp="1"/>
          </p:cNvSpPr>
          <p:nvPr>
            <p:ph type="ftr" sz="quarter" idx="11"/>
          </p:nvPr>
        </p:nvSpPr>
        <p:spPr/>
        <p:txBody>
          <a:bodyPr/>
          <a:lstStyle/>
          <a:p>
            <a:endParaRPr lang="en-US" dirty="0">
              <a:solidFill>
                <a:srgbClr val="575F6D"/>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9371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2ABBEA6-7C60-4B02-AE87-00D78D8422AF}" type="datetimeFigureOut">
              <a:rPr lang="en-US" smtClean="0">
                <a:solidFill>
                  <a:srgbClr val="575F6D"/>
                </a:solidFill>
              </a:rPr>
              <a:pPr/>
              <a:t>26/10/2023</a:t>
            </a:fld>
            <a:endParaRPr lang="en-US" dirty="0">
              <a:solidFill>
                <a:srgbClr val="575F6D"/>
              </a:solidFill>
            </a:endParaRPr>
          </a:p>
        </p:txBody>
      </p:sp>
      <p:sp>
        <p:nvSpPr>
          <p:cNvPr id="22" name="Slide Number Placeholder 21"/>
          <p:cNvSpPr>
            <a:spLocks noGrp="1"/>
          </p:cNvSpPr>
          <p:nvPr>
            <p:ph type="sldNum" sz="quarter" idx="15"/>
          </p:nvPr>
        </p:nvSpPr>
        <p:spPr/>
        <p:txBody>
          <a:bodyPr rtlCol="0"/>
          <a:lstStyle/>
          <a:p>
            <a:fld id="{4FAB73BC-B049-4115-A692-8D63A059BFB8}" type="slidenum">
              <a:rPr lang="en-US" smtClean="0">
                <a:solidFill>
                  <a:srgbClr val="637052"/>
                </a:solidFill>
              </a:rPr>
              <a:pPr/>
              <a:t>‹#›</a:t>
            </a:fld>
            <a:endParaRPr lang="en-US" dirty="0">
              <a:solidFill>
                <a:srgbClr val="637052"/>
              </a:solidFill>
            </a:endParaRPr>
          </a:p>
        </p:txBody>
      </p:sp>
      <p:sp>
        <p:nvSpPr>
          <p:cNvPr id="23" name="Footer Placeholder 22"/>
          <p:cNvSpPr>
            <a:spLocks noGrp="1"/>
          </p:cNvSpPr>
          <p:nvPr>
            <p:ph type="ftr" sz="quarter" idx="16"/>
          </p:nvPr>
        </p:nvSpPr>
        <p:spPr/>
        <p:txBody>
          <a:bodyPr rtlCol="0"/>
          <a:lstStyle/>
          <a:p>
            <a:endParaRPr lang="en-US" dirty="0">
              <a:solidFill>
                <a:srgbClr val="637052"/>
              </a:solidFill>
            </a:endParaRPr>
          </a:p>
        </p:txBody>
      </p:sp>
    </p:spTree>
    <p:extLst>
      <p:ext uri="{BB962C8B-B14F-4D97-AF65-F5344CB8AC3E}">
        <p14:creationId xmlns:p14="http://schemas.microsoft.com/office/powerpoint/2010/main" val="297676826"/>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Date Placeholder 16"/>
          <p:cNvSpPr>
            <a:spLocks noGrp="1"/>
          </p:cNvSpPr>
          <p:nvPr>
            <p:ph type="dt" sz="half" idx="10"/>
          </p:nvPr>
        </p:nvSpPr>
        <p:spPr/>
        <p:txBody>
          <a:bodyPr rtlCol="0"/>
          <a:lstStyle/>
          <a:p>
            <a:fld id="{C9CAD897-D46E-4AD2-BD9B-49DD3E640873}" type="datetimeFigureOut">
              <a:rPr lang="en-US" smtClean="0">
                <a:solidFill>
                  <a:srgbClr val="575F6D"/>
                </a:solidFill>
              </a:rPr>
              <a:pPr/>
              <a:t>26/10/2023</a:t>
            </a:fld>
            <a:endParaRPr lang="en-US" dirty="0">
              <a:solidFill>
                <a:srgbClr val="575F6D"/>
              </a:solidFill>
            </a:endParaRPr>
          </a:p>
        </p:txBody>
      </p:sp>
      <p:sp>
        <p:nvSpPr>
          <p:cNvPr id="18" name="Slide Number Placeholder 17"/>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solidFill>
                <a:srgbClr val="575F6D"/>
              </a:solidFill>
            </a:endParaRPr>
          </a:p>
        </p:txBody>
      </p:sp>
    </p:spTree>
    <p:extLst>
      <p:ext uri="{BB962C8B-B14F-4D97-AF65-F5344CB8AC3E}">
        <p14:creationId xmlns:p14="http://schemas.microsoft.com/office/powerpoint/2010/main" val="415284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E2D6473-DF6D-4702-B328-E0DD40540A4E}" type="datetimeFigureOut">
              <a:rPr lang="en-US" smtClean="0">
                <a:solidFill>
                  <a:srgbClr val="575F6D"/>
                </a:solidFill>
              </a:rPr>
              <a:pPr/>
              <a:t>26/10/2023</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03833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6F7E3A-B166-407D-9866-32884E7D5B37}" type="datetimeFigureOut">
              <a:rPr lang="en-US" smtClean="0">
                <a:solidFill>
                  <a:srgbClr val="575F6D"/>
                </a:solidFill>
              </a:rPr>
              <a:pPr/>
              <a:t>26/10/2023</a:t>
            </a:fld>
            <a:endParaRPr lang="en-US" dirty="0">
              <a:solidFill>
                <a:srgbClr val="575F6D"/>
              </a:solidFill>
            </a:endParaRPr>
          </a:p>
        </p:txBody>
      </p:sp>
      <p:sp>
        <p:nvSpPr>
          <p:cNvPr id="5" name="Footer Placeholder 4"/>
          <p:cNvSpPr>
            <a:spLocks noGrp="1"/>
          </p:cNvSpPr>
          <p:nvPr>
            <p:ph type="ftr" sz="quarter" idx="11"/>
          </p:nvPr>
        </p:nvSpPr>
        <p:spPr/>
        <p:txBody>
          <a:bodyPr/>
          <a:lstStyle/>
          <a:p>
            <a:endParaRPr lang="en-US" dirty="0">
              <a:solidFill>
                <a:srgbClr val="575F6D"/>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905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C9CAD897-D46E-4AD2-BD9B-49DD3E640873}" type="datetimeFigureOut">
              <a:rPr lang="en-US" smtClean="0"/>
              <a:pPr/>
              <a:t>26/10/2023</a:t>
            </a:fld>
            <a:endParaRPr lang="en-US" dirty="0"/>
          </a:p>
        </p:txBody>
      </p:sp>
      <p:sp>
        <p:nvSpPr>
          <p:cNvPr id="18" name="Slide Number Placeholder 17"/>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fld id="{98624D31-43A5-475A-80CF-332C9F6DCF35}" type="datetimeFigureOut">
              <a:rPr lang="en-US" smtClean="0"/>
              <a:pPr defTabSz="457200"/>
              <a:t>26/10/2023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fld id="{4FAB73BC-B049-4115-A692-8D63A059BFB8}" type="slidenum">
              <a:rPr lang="en-US" smtClean="0"/>
              <a:pPr defTabSz="457200"/>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fld id="{98624D31-43A5-475A-80CF-332C9F6DCF35}" type="datetimeFigureOut">
              <a:rPr lang="en-US" smtClean="0"/>
              <a:pPr defTabSz="457200"/>
              <a:t>26/10/2023</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fld id="{4FAB73BC-B049-4115-A692-8D63A059BFB8}" type="slidenum">
              <a:rPr lang="en-US" smtClean="0"/>
              <a:pPr defTabSz="457200"/>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624D31-43A5-475A-80CF-332C9F6DCF35}" type="datetimeFigureOut">
              <a:rPr lang="en-US" smtClean="0"/>
              <a:pPr defTabSz="457200"/>
              <a:t>26/10/2023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197774151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fld id="{98624D31-43A5-475A-80CF-332C9F6DCF35}" type="datetimeFigureOut">
              <a:rPr lang="en-US" smtClean="0"/>
              <a:pPr defTabSz="457200"/>
              <a:t>26/10/2023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fld id="{4FAB73BC-B049-4115-A692-8D63A059BFB8}" type="slidenum">
              <a:rPr lang="en-US" smtClean="0"/>
              <a:pPr defTabSz="457200"/>
              <a:t>‹#›</a:t>
            </a:fld>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76"/>
            <a:ext cx="3786690" cy="365125"/>
          </a:xfrm>
          <a:prstGeom prst="rect">
            <a:avLst/>
          </a:prstGeom>
        </p:spPr>
        <p:txBody>
          <a:bodyPr vert="horz" lIns="91440" tIns="45720" rIns="91440" bIns="45720" rtlCol="0" anchor="ctr"/>
          <a:lstStyle>
            <a:lvl1pPr algn="r">
              <a:defRPr sz="1000">
                <a:solidFill>
                  <a:schemeClr val="tx2"/>
                </a:solidFill>
              </a:defRPr>
            </a:lvl1pPr>
          </a:lstStyle>
          <a:p>
            <a:fld id="{FB2BD985-4913-46F2-BA2C-87E7E8379997}" type="datetimeFigureOut">
              <a:rPr lang="en-US" smtClean="0">
                <a:solidFill>
                  <a:srgbClr val="073E87"/>
                </a:solidFill>
              </a:rPr>
              <a:pPr/>
              <a:t>26/10/2023</a:t>
            </a:fld>
            <a:endParaRPr lang="en-US">
              <a:solidFill>
                <a:srgbClr val="073E87"/>
              </a:solidFill>
            </a:endParaRPr>
          </a:p>
        </p:txBody>
      </p:sp>
      <p:sp>
        <p:nvSpPr>
          <p:cNvPr id="5" name="Footer Placeholder 4"/>
          <p:cNvSpPr>
            <a:spLocks noGrp="1"/>
          </p:cNvSpPr>
          <p:nvPr>
            <p:ph type="ftr" sz="quarter" idx="3"/>
          </p:nvPr>
        </p:nvSpPr>
        <p:spPr>
          <a:xfrm>
            <a:off x="193644" y="6250176"/>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175"/>
            <a:ext cx="1161826" cy="365125"/>
          </a:xfrm>
          <a:prstGeom prst="rect">
            <a:avLst/>
          </a:prstGeom>
        </p:spPr>
        <p:txBody>
          <a:bodyPr vert="horz" lIns="91440" tIns="45720" rIns="91440" bIns="45720" rtlCol="0" anchor="ctr"/>
          <a:lstStyle>
            <a:lvl1pPr algn="ctr">
              <a:defRPr sz="1000">
                <a:solidFill>
                  <a:schemeClr val="tx2"/>
                </a:solidFill>
              </a:defRPr>
            </a:lvl1pPr>
          </a:lstStyle>
          <a:p>
            <a:fld id="{E65AA614-ED33-4D19-BE8E-814770ED6C6A}"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73"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20754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fld id="{98624D31-43A5-475A-80CF-332C9F6DCF35}" type="datetimeFigureOut">
              <a:rPr lang="en-US" smtClean="0">
                <a:solidFill>
                  <a:srgbClr val="575F6D"/>
                </a:solidFill>
              </a:rPr>
              <a:pPr defTabSz="457200"/>
              <a:t>26/10/2023</a:t>
            </a:fld>
            <a:endParaRPr lang="en-US" dirty="0">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endParaRPr lang="en-US" dirty="0">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63721231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fld id="{98624D31-43A5-475A-80CF-332C9F6DCF35}" type="datetimeFigureOut">
              <a:rPr lang="en-US" smtClean="0">
                <a:solidFill>
                  <a:prstClr val="black">
                    <a:lumMod val="50000"/>
                    <a:lumOff val="50000"/>
                  </a:prstClr>
                </a:solidFill>
              </a:rPr>
              <a:pPr defTabSz="457200"/>
              <a:t>26/10/2023</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fld id="{4FAB73BC-B049-4115-A692-8D63A059BFB8}" type="slidenum">
              <a:rPr lang="en-US" smtClean="0">
                <a:solidFill>
                  <a:prstClr val="black">
                    <a:lumMod val="50000"/>
                    <a:lumOff val="50000"/>
                  </a:prstClr>
                </a:solidFill>
              </a:rPr>
              <a:pPr defTabSz="457200"/>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53677809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iming>
    <p:tnLst>
      <p:par>
        <p:cTn id="1" dur="indefinite" restart="never" nodeType="tmRoot"/>
      </p:par>
    </p:tnLst>
  </p:timing>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fld id="{98624D31-43A5-475A-80CF-332C9F6DCF35}" type="datetimeFigureOut">
              <a:rPr lang="en-US" smtClean="0">
                <a:solidFill>
                  <a:srgbClr val="575F6D"/>
                </a:solidFill>
              </a:rPr>
              <a:pPr defTabSz="457200"/>
              <a:t>26/10/2023</a:t>
            </a:fld>
            <a:endParaRPr lang="en-US" dirty="0">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endParaRPr lang="en-US" dirty="0">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165776035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 y="0"/>
            <a:ext cx="9190069" cy="681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1"/>
          <p:cNvSpPr txBox="1">
            <a:spLocks/>
          </p:cNvSpPr>
          <p:nvPr/>
        </p:nvSpPr>
        <p:spPr>
          <a:xfrm>
            <a:off x="2341245" y="356277"/>
            <a:ext cx="4480500" cy="91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vi-VN" altLang="en-US" sz="2000" b="1" smtClean="0">
                <a:latin typeface="Palatino Linotype" panose="02040502050505030304" charset="0"/>
                <a:cs typeface="Palatino Linotype" panose="02040502050505030304" charset="0"/>
              </a:rPr>
              <a:t>TRƯỜNG ĐẠI HỌC TÂY BẮC </a:t>
            </a:r>
          </a:p>
          <a:p>
            <a:pPr marL="0" indent="0" algn="ctr">
              <a:buNone/>
            </a:pPr>
            <a:r>
              <a:rPr lang="vi-VN" altLang="en-US" sz="2000" b="1" smtClean="0">
                <a:latin typeface="Palatino Linotype" panose="02040502050505030304" charset="0"/>
                <a:cs typeface="Palatino Linotype" panose="02040502050505030304" charset="0"/>
              </a:rPr>
              <a:t>KHOA TIỂU HỌC - MẦM NON </a:t>
            </a:r>
            <a:endParaRPr lang="vi-VN" altLang="en-US" sz="2000" b="1">
              <a:latin typeface="Palatino Linotype" panose="02040502050505030304" charset="0"/>
              <a:cs typeface="Palatino Linotype" panose="02040502050505030304" charset="0"/>
            </a:endParaRPr>
          </a:p>
        </p:txBody>
      </p:sp>
      <p:sp>
        <p:nvSpPr>
          <p:cNvPr id="4" name="Title 2"/>
          <p:cNvSpPr txBox="1">
            <a:spLocks/>
          </p:cNvSpPr>
          <p:nvPr/>
        </p:nvSpPr>
        <p:spPr>
          <a:xfrm>
            <a:off x="6989" y="2852421"/>
            <a:ext cx="9148445" cy="126830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ltLang="en-US" sz="3600" b="1" smtClean="0">
                <a:latin typeface="Bahnschrift SemiBold Condensed" panose="020B0502040204020203" charset="0"/>
                <a:cs typeface="Bahnschrift SemiBold Condensed" panose="020B0502040204020203" charset="0"/>
              </a:rPr>
              <a:t>HỘI NGHỊ SINH VIÊN NGHIÊN CỨU KHOA HỌC</a:t>
            </a:r>
            <a:r>
              <a:rPr lang="en-US" altLang="en-US" sz="3600" b="1" smtClean="0">
                <a:latin typeface="Bahnschrift SemiBold Condensed" panose="020B0502040204020203" charset="0"/>
                <a:cs typeface="Bahnschrift SemiBold Condensed" panose="020B0502040204020203" charset="0"/>
              </a:rPr>
              <a:t> </a:t>
            </a:r>
          </a:p>
          <a:p>
            <a:r>
              <a:rPr lang="en-US" altLang="en-US" sz="3600" b="1" smtClean="0">
                <a:latin typeface="Bahnschrift SemiBold Condensed" panose="020B0502040204020203" charset="0"/>
                <a:cs typeface="Bahnschrift SemiBold Condensed" panose="020B0502040204020203" charset="0"/>
              </a:rPr>
              <a:t>NĂM HỌC 2023 – 2024</a:t>
            </a:r>
            <a:r>
              <a:rPr lang="vi-VN" altLang="en-US" sz="3600" b="1" smtClean="0">
                <a:latin typeface="Bahnschrift SemiBold Condensed" panose="020B0502040204020203" charset="0"/>
                <a:cs typeface="Bahnschrift SemiBold Condensed" panose="020B0502040204020203" charset="0"/>
              </a:rPr>
              <a:t> </a:t>
            </a:r>
            <a:endParaRPr lang="vi-VN" altLang="en-US" sz="3600" b="1">
              <a:latin typeface="Bahnschrift SemiBold Condensed" panose="020B0502040204020203" charset="0"/>
              <a:cs typeface="Bahnschrift SemiBold Condensed" panose="020B0502040204020203" charset="0"/>
            </a:endParaRPr>
          </a:p>
        </p:txBody>
      </p:sp>
      <p:sp>
        <p:nvSpPr>
          <p:cNvPr id="5" name="Google Shape;735;p34"/>
          <p:cNvSpPr txBox="1"/>
          <p:nvPr/>
        </p:nvSpPr>
        <p:spPr>
          <a:xfrm>
            <a:off x="1968623" y="6096000"/>
            <a:ext cx="5266800" cy="53640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a:buClr>
                <a:srgbClr val="595959"/>
              </a:buClr>
            </a:pPr>
            <a:r>
              <a:rPr lang="vi-VN" altLang="en-GB" sz="2000" b="1" i="1" kern="0">
                <a:solidFill>
                  <a:srgbClr val="595959"/>
                </a:solidFill>
                <a:latin typeface="Palatino Linotype" panose="02040502050505030304" charset="0"/>
                <a:cs typeface="Palatino Linotype" panose="02040502050505030304" charset="0"/>
              </a:rPr>
              <a:t>Sơn La, </a:t>
            </a:r>
            <a:r>
              <a:rPr lang="vi-VN" altLang="en-GB" sz="2000" b="1" i="1" kern="0" smtClean="0">
                <a:solidFill>
                  <a:srgbClr val="595959"/>
                </a:solidFill>
                <a:latin typeface="Palatino Linotype" panose="02040502050505030304" charset="0"/>
                <a:cs typeface="Palatino Linotype" panose="02040502050505030304" charset="0"/>
              </a:rPr>
              <a:t>ngày</a:t>
            </a:r>
            <a:r>
              <a:rPr lang="en-US" altLang="en-GB" sz="2000" b="1" i="1" kern="0" smtClean="0">
                <a:solidFill>
                  <a:srgbClr val="595959"/>
                </a:solidFill>
                <a:latin typeface="Palatino Linotype" panose="02040502050505030304" charset="0"/>
                <a:cs typeface="Palatino Linotype" panose="02040502050505030304" charset="0"/>
              </a:rPr>
              <a:t> 22</a:t>
            </a:r>
            <a:r>
              <a:rPr lang="vi-VN" altLang="en-GB" sz="2000" b="1" i="1" kern="0" smtClean="0">
                <a:solidFill>
                  <a:srgbClr val="595959"/>
                </a:solidFill>
                <a:latin typeface="Palatino Linotype" panose="02040502050505030304" charset="0"/>
                <a:cs typeface="Palatino Linotype" panose="02040502050505030304" charset="0"/>
              </a:rPr>
              <a:t> </a:t>
            </a:r>
            <a:r>
              <a:rPr lang="vi-VN" altLang="en-GB" sz="2000" b="1" i="1" kern="0">
                <a:solidFill>
                  <a:srgbClr val="595959"/>
                </a:solidFill>
                <a:latin typeface="Palatino Linotype" panose="02040502050505030304" charset="0"/>
                <a:cs typeface="Palatino Linotype" panose="02040502050505030304" charset="0"/>
              </a:rPr>
              <a:t>tháng </a:t>
            </a:r>
            <a:r>
              <a:rPr lang="en-US" altLang="en-GB" sz="2000" b="1" i="1" kern="0" smtClean="0">
                <a:solidFill>
                  <a:srgbClr val="595959"/>
                </a:solidFill>
                <a:latin typeface="Palatino Linotype" panose="02040502050505030304" charset="0"/>
                <a:cs typeface="Palatino Linotype" panose="02040502050505030304" charset="0"/>
              </a:rPr>
              <a:t>10</a:t>
            </a:r>
            <a:r>
              <a:rPr lang="vi-VN" altLang="en-GB" sz="2000" b="1" i="1" kern="0" smtClean="0">
                <a:solidFill>
                  <a:srgbClr val="595959"/>
                </a:solidFill>
                <a:latin typeface="Palatino Linotype" panose="02040502050505030304" charset="0"/>
                <a:cs typeface="Palatino Linotype" panose="02040502050505030304" charset="0"/>
              </a:rPr>
              <a:t> </a:t>
            </a:r>
            <a:r>
              <a:rPr lang="vi-VN" altLang="en-GB" sz="2000" b="1" i="1" kern="0">
                <a:solidFill>
                  <a:srgbClr val="595959"/>
                </a:solidFill>
                <a:latin typeface="Palatino Linotype" panose="02040502050505030304" charset="0"/>
                <a:cs typeface="Palatino Linotype" panose="02040502050505030304" charset="0"/>
              </a:rPr>
              <a:t>năm 2023 </a:t>
            </a:r>
          </a:p>
        </p:txBody>
      </p:sp>
      <p:pic>
        <p:nvPicPr>
          <p:cNvPr id="6" name="Picture 5"/>
          <p:cNvPicPr>
            <a:picLocks noChangeAspect="1"/>
          </p:cNvPicPr>
          <p:nvPr/>
        </p:nvPicPr>
        <p:blipFill>
          <a:blip r:embed="rId3"/>
          <a:stretch>
            <a:fillRect/>
          </a:stretch>
        </p:blipFill>
        <p:spPr>
          <a:xfrm>
            <a:off x="3906981" y="1284533"/>
            <a:ext cx="1390084" cy="1346200"/>
          </a:xfrm>
          <a:prstGeom prst="ellipse">
            <a:avLst/>
          </a:prstGeom>
        </p:spPr>
      </p:pic>
    </p:spTree>
    <p:extLst>
      <p:ext uri="{BB962C8B-B14F-4D97-AF65-F5344CB8AC3E}">
        <p14:creationId xmlns:p14="http://schemas.microsoft.com/office/powerpoint/2010/main" val="2399570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9935" y="263388"/>
            <a:ext cx="2068735"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smtClean="0">
                <a:latin typeface="Times New Roman" pitchFamily="18" charset="0"/>
                <a:cs typeface="Times New Roman" pitchFamily="18" charset="0"/>
              </a:rPr>
              <a:t>Thuận lợi:</a:t>
            </a:r>
            <a:endParaRPr lang="en-US" sz="3200" b="1">
              <a:latin typeface="Times New Roman" pitchFamily="18" charset="0"/>
              <a:cs typeface="Times New Roman" pitchFamily="18" charset="0"/>
            </a:endParaRPr>
          </a:p>
        </p:txBody>
      </p:sp>
      <p:sp>
        <p:nvSpPr>
          <p:cNvPr id="32" name="TextBox 31"/>
          <p:cNvSpPr txBox="1"/>
          <p:nvPr/>
        </p:nvSpPr>
        <p:spPr>
          <a:xfrm>
            <a:off x="3756917" y="47943"/>
            <a:ext cx="4876800"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200">
                <a:latin typeface="Times New Roman" pitchFamily="18" charset="0"/>
                <a:cs typeface="Times New Roman" pitchFamily="18" charset="0"/>
              </a:rPr>
              <a:t>Đa số GV tâm huyết, chủ động tìm hiểu, nghiên cứu về CTGDPT mới </a:t>
            </a:r>
            <a:r>
              <a:rPr lang="vi-VN" sz="2200" smtClean="0">
                <a:latin typeface="Times New Roman" pitchFamily="18" charset="0"/>
                <a:cs typeface="Times New Roman" pitchFamily="18" charset="0"/>
              </a:rPr>
              <a:t>để </a:t>
            </a:r>
            <a:r>
              <a:rPr lang="vi-VN" sz="2200">
                <a:latin typeface="Times New Roman" pitchFamily="18" charset="0"/>
                <a:cs typeface="Times New Roman" pitchFamily="18" charset="0"/>
              </a:rPr>
              <a:t>vận dụng thực hiện trong thực tế. </a:t>
            </a:r>
            <a:endParaRPr lang="en-US" sz="2200">
              <a:latin typeface="Times New Roman" pitchFamily="18" charset="0"/>
              <a:cs typeface="Times New Roman" pitchFamily="18" charset="0"/>
            </a:endParaRPr>
          </a:p>
        </p:txBody>
      </p:sp>
      <p:sp>
        <p:nvSpPr>
          <p:cNvPr id="39" name="TextBox 38"/>
          <p:cNvSpPr txBox="1"/>
          <p:nvPr/>
        </p:nvSpPr>
        <p:spPr>
          <a:xfrm>
            <a:off x="88837" y="2075375"/>
            <a:ext cx="2068735"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smtClean="0">
                <a:latin typeface="Times New Roman" pitchFamily="18" charset="0"/>
                <a:cs typeface="Times New Roman" pitchFamily="18" charset="0"/>
              </a:rPr>
              <a:t>Khó khăn:</a:t>
            </a:r>
            <a:endParaRPr lang="en-US" sz="3200" b="1">
              <a:latin typeface="Times New Roman" pitchFamily="18" charset="0"/>
              <a:cs typeface="Times New Roman" pitchFamily="18" charset="0"/>
            </a:endParaRPr>
          </a:p>
        </p:txBody>
      </p:sp>
      <p:cxnSp>
        <p:nvCxnSpPr>
          <p:cNvPr id="41" name="Straight Arrow Connector 40"/>
          <p:cNvCxnSpPr/>
          <p:nvPr/>
        </p:nvCxnSpPr>
        <p:spPr>
          <a:xfrm>
            <a:off x="2213224" y="555775"/>
            <a:ext cx="149489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3" name="Straight Arrow Connector 42"/>
          <p:cNvCxnSpPr/>
          <p:nvPr/>
        </p:nvCxnSpPr>
        <p:spPr>
          <a:xfrm>
            <a:off x="2196100" y="2367762"/>
            <a:ext cx="1524000" cy="99048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4" name="Straight Arrow Connector 43"/>
          <p:cNvCxnSpPr/>
          <p:nvPr/>
        </p:nvCxnSpPr>
        <p:spPr>
          <a:xfrm flipV="1">
            <a:off x="2224354" y="1676400"/>
            <a:ext cx="1524000" cy="64868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7" name="TextBox 46"/>
          <p:cNvSpPr txBox="1"/>
          <p:nvPr/>
        </p:nvSpPr>
        <p:spPr>
          <a:xfrm>
            <a:off x="3748354" y="1233337"/>
            <a:ext cx="4876800" cy="17851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200" smtClean="0">
                <a:latin typeface="Times New Roman" pitchFamily="18" charset="0"/>
                <a:cs typeface="Times New Roman" pitchFamily="18" charset="0"/>
              </a:rPr>
              <a:t>Về vấn đề NCKH: </a:t>
            </a:r>
            <a:r>
              <a:rPr lang="en-US" sz="2200">
                <a:latin typeface="Times New Roman" pitchFamily="18" charset="0"/>
                <a:cs typeface="Times New Roman" pitchFamily="18" charset="0"/>
              </a:rPr>
              <a:t>C</a:t>
            </a:r>
            <a:r>
              <a:rPr lang="vi-VN" sz="2200" smtClean="0">
                <a:latin typeface="Times New Roman" pitchFamily="18" charset="0"/>
                <a:cs typeface="Times New Roman" pitchFamily="18" charset="0"/>
              </a:rPr>
              <a:t>ác </a:t>
            </a:r>
            <a:r>
              <a:rPr lang="vi-VN" sz="2200">
                <a:latin typeface="Times New Roman" pitchFamily="18" charset="0"/>
                <a:cs typeface="Times New Roman" pitchFamily="18" charset="0"/>
              </a:rPr>
              <a:t>vấn đề có liên quan đến dạy và học theo chương trình, sách giáo khoa (SGK) theo </a:t>
            </a:r>
            <a:r>
              <a:rPr lang="vi-VN" sz="2200" smtClean="0">
                <a:latin typeface="Times New Roman" pitchFamily="18" charset="0"/>
                <a:cs typeface="Times New Roman" pitchFamily="18" charset="0"/>
              </a:rPr>
              <a:t>C</a:t>
            </a:r>
            <a:r>
              <a:rPr lang="en-US" sz="2200" smtClean="0">
                <a:latin typeface="Times New Roman" pitchFamily="18" charset="0"/>
                <a:cs typeface="Times New Roman" pitchFamily="18" charset="0"/>
              </a:rPr>
              <a:t>TGDPT</a:t>
            </a:r>
            <a:r>
              <a:rPr lang="vi-VN" sz="2200" smtClean="0">
                <a:latin typeface="Times New Roman" pitchFamily="18" charset="0"/>
                <a:cs typeface="Times New Roman" pitchFamily="18" charset="0"/>
              </a:rPr>
              <a:t> </a:t>
            </a:r>
            <a:r>
              <a:rPr lang="vi-VN" sz="2200">
                <a:latin typeface="Times New Roman" pitchFamily="18" charset="0"/>
                <a:cs typeface="Times New Roman" pitchFamily="18" charset="0"/>
              </a:rPr>
              <a:t>2018 vẫn còn đang là một lĩnh vực đầy thách thức.</a:t>
            </a:r>
            <a:endParaRPr lang="en-US" sz="2200">
              <a:latin typeface="Times New Roman" pitchFamily="18" charset="0"/>
              <a:cs typeface="Times New Roman" pitchFamily="18" charset="0"/>
            </a:endParaRPr>
          </a:p>
        </p:txBody>
      </p:sp>
      <p:sp>
        <p:nvSpPr>
          <p:cNvPr id="48" name="TextBox 47"/>
          <p:cNvSpPr txBox="1"/>
          <p:nvPr/>
        </p:nvSpPr>
        <p:spPr>
          <a:xfrm>
            <a:off x="3756917" y="3066795"/>
            <a:ext cx="4876800"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200" smtClean="0">
                <a:latin typeface="Times New Roman" pitchFamily="18" charset="0"/>
                <a:cs typeface="Times New Roman" pitchFamily="18" charset="0"/>
              </a:rPr>
              <a:t>GV </a:t>
            </a:r>
            <a:r>
              <a:rPr lang="vi-VN" sz="2200">
                <a:latin typeface="Times New Roman" pitchFamily="18" charset="0"/>
                <a:cs typeface="Times New Roman" pitchFamily="18" charset="0"/>
              </a:rPr>
              <a:t>đã được tập huấn thực hiện </a:t>
            </a:r>
            <a:r>
              <a:rPr lang="en-US" sz="2200" smtClean="0">
                <a:latin typeface="Times New Roman" pitchFamily="18" charset="0"/>
                <a:cs typeface="Times New Roman" pitchFamily="18" charset="0"/>
              </a:rPr>
              <a:t>CT</a:t>
            </a:r>
            <a:r>
              <a:rPr lang="vi-VN" sz="2200" smtClean="0">
                <a:latin typeface="Times New Roman" pitchFamily="18" charset="0"/>
                <a:cs typeface="Times New Roman" pitchFamily="18" charset="0"/>
              </a:rPr>
              <a:t>, </a:t>
            </a:r>
            <a:r>
              <a:rPr lang="vi-VN" sz="2200">
                <a:latin typeface="Times New Roman" pitchFamily="18" charset="0"/>
                <a:cs typeface="Times New Roman" pitchFamily="18" charset="0"/>
              </a:rPr>
              <a:t>SGK mới nhưng sự chuyển đổi, áp dụng trong thực tiễn dạy học cũng cần phải có thêm thời gian. </a:t>
            </a:r>
            <a:endParaRPr lang="en-US" sz="2200">
              <a:latin typeface="Times New Roman" pitchFamily="18" charset="0"/>
              <a:cs typeface="Times New Roman" pitchFamily="18" charset="0"/>
            </a:endParaRPr>
          </a:p>
        </p:txBody>
      </p:sp>
      <p:grpSp>
        <p:nvGrpSpPr>
          <p:cNvPr id="52" name="Group 51"/>
          <p:cNvGrpSpPr/>
          <p:nvPr/>
        </p:nvGrpSpPr>
        <p:grpSpPr>
          <a:xfrm>
            <a:off x="0" y="5208439"/>
            <a:ext cx="1320998" cy="1008188"/>
            <a:chOff x="476970" y="5507308"/>
            <a:chExt cx="1320998" cy="1008188"/>
          </a:xfrm>
        </p:grpSpPr>
        <p:grpSp>
          <p:nvGrpSpPr>
            <p:cNvPr id="57" name="Google Shape;234;p26"/>
            <p:cNvGrpSpPr/>
            <p:nvPr/>
          </p:nvGrpSpPr>
          <p:grpSpPr>
            <a:xfrm>
              <a:off x="476970" y="5507308"/>
              <a:ext cx="1320998" cy="1008188"/>
              <a:chOff x="3178902" y="4880926"/>
              <a:chExt cx="1320998" cy="1265866"/>
            </a:xfrm>
          </p:grpSpPr>
          <p:sp>
            <p:nvSpPr>
              <p:cNvPr id="58" name="Google Shape;235;p26"/>
              <p:cNvSpPr/>
              <p:nvPr/>
            </p:nvSpPr>
            <p:spPr>
              <a:xfrm>
                <a:off x="3179347" y="488092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rgbClr val="EAD1DC"/>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236;p26"/>
              <p:cNvSpPr/>
              <p:nvPr/>
            </p:nvSpPr>
            <p:spPr>
              <a:xfrm>
                <a:off x="3178902" y="51386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6" name="Google Shape;237;p26"/>
            <p:cNvSpPr/>
            <p:nvPr/>
          </p:nvSpPr>
          <p:spPr>
            <a:xfrm>
              <a:off x="810404" y="5834215"/>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0" name="Rounded Rectangular Callout 59"/>
          <p:cNvSpPr/>
          <p:nvPr/>
        </p:nvSpPr>
        <p:spPr>
          <a:xfrm>
            <a:off x="1600199" y="4648200"/>
            <a:ext cx="7365801" cy="1884513"/>
          </a:xfrm>
          <a:prstGeom prst="wedgeRoundRectCallout">
            <a:avLst>
              <a:gd name="adj1" fmla="val -49915"/>
              <a:gd name="adj2" fmla="val 64421"/>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000" b="1" smtClean="0">
              <a:solidFill>
                <a:srgbClr val="FF0000"/>
              </a:solidFill>
              <a:latin typeface="Times New Roman" pitchFamily="18" charset="0"/>
              <a:cs typeface="Times New Roman" pitchFamily="18" charset="0"/>
            </a:endParaRPr>
          </a:p>
          <a:p>
            <a:pPr algn="ctr"/>
            <a:r>
              <a:rPr lang="en-US" sz="2000" b="1">
                <a:solidFill>
                  <a:srgbClr val="FF0000"/>
                </a:solidFill>
                <a:latin typeface="Times New Roman" pitchFamily="18" charset="0"/>
                <a:cs typeface="Times New Roman" pitchFamily="18" charset="0"/>
              </a:rPr>
              <a:t>N</a:t>
            </a:r>
            <a:r>
              <a:rPr lang="vi-VN" sz="2000" b="1" smtClean="0">
                <a:solidFill>
                  <a:srgbClr val="FF0000"/>
                </a:solidFill>
                <a:latin typeface="Times New Roman" pitchFamily="18" charset="0"/>
                <a:cs typeface="Times New Roman" pitchFamily="18" charset="0"/>
              </a:rPr>
              <a:t>ghiên </a:t>
            </a:r>
            <a:r>
              <a:rPr lang="vi-VN" sz="2000" b="1">
                <a:solidFill>
                  <a:srgbClr val="FF0000"/>
                </a:solidFill>
                <a:latin typeface="Times New Roman" pitchFamily="18" charset="0"/>
                <a:cs typeface="Times New Roman" pitchFamily="18" charset="0"/>
              </a:rPr>
              <a:t>cứu để tìm ra chìa khóa nhằm cung cấp những cơ sở lí luận, thực tiễn, đề xuất giải pháp, biện pháp thúc </a:t>
            </a:r>
            <a:r>
              <a:rPr lang="vi-VN" sz="2000" b="1" smtClean="0">
                <a:solidFill>
                  <a:srgbClr val="FF0000"/>
                </a:solidFill>
                <a:latin typeface="Times New Roman" pitchFamily="18" charset="0"/>
                <a:cs typeface="Times New Roman" pitchFamily="18" charset="0"/>
              </a:rPr>
              <a:t>đẩy</a:t>
            </a:r>
            <a:r>
              <a:rPr lang="en-US" sz="2000" b="1" smtClean="0">
                <a:solidFill>
                  <a:srgbClr val="FF0000"/>
                </a:solidFill>
                <a:latin typeface="Times New Roman" pitchFamily="18" charset="0"/>
                <a:cs typeface="Times New Roman" pitchFamily="18" charset="0"/>
              </a:rPr>
              <a:t>,</a:t>
            </a:r>
            <a:r>
              <a:rPr lang="vi-VN" sz="2000" b="1" smtClean="0">
                <a:solidFill>
                  <a:srgbClr val="FF0000"/>
                </a:solidFill>
                <a:latin typeface="Times New Roman" pitchFamily="18" charset="0"/>
                <a:cs typeface="Times New Roman" pitchFamily="18" charset="0"/>
              </a:rPr>
              <a:t> </a:t>
            </a:r>
            <a:r>
              <a:rPr lang="vi-VN" sz="2000" b="1">
                <a:solidFill>
                  <a:srgbClr val="FF0000"/>
                </a:solidFill>
                <a:latin typeface="Times New Roman" pitchFamily="18" charset="0"/>
                <a:cs typeface="Times New Roman" pitchFamily="18" charset="0"/>
              </a:rPr>
              <a:t>đổi mới dạy học</a:t>
            </a:r>
            <a:r>
              <a:rPr lang="vi-VN" sz="2000" b="1" smtClean="0">
                <a:solidFill>
                  <a:srgbClr val="FF0000"/>
                </a:solidFill>
                <a:latin typeface="Times New Roman" pitchFamily="18" charset="0"/>
                <a:cs typeface="Times New Roman" pitchFamily="18" charset="0"/>
              </a:rPr>
              <a:t>,</a:t>
            </a:r>
            <a:r>
              <a:rPr lang="en-US" sz="2000" b="1" smtClean="0">
                <a:solidFill>
                  <a:srgbClr val="FF0000"/>
                </a:solidFill>
                <a:latin typeface="Times New Roman" pitchFamily="18" charset="0"/>
                <a:cs typeface="Times New Roman" pitchFamily="18" charset="0"/>
              </a:rPr>
              <a:t> </a:t>
            </a:r>
            <a:r>
              <a:rPr lang="vi-VN" sz="2000" b="1" smtClean="0">
                <a:solidFill>
                  <a:srgbClr val="FF0000"/>
                </a:solidFill>
                <a:latin typeface="Times New Roman" pitchFamily="18" charset="0"/>
                <a:cs typeface="Times New Roman" pitchFamily="18" charset="0"/>
              </a:rPr>
              <a:t>nhằm </a:t>
            </a:r>
            <a:r>
              <a:rPr lang="vi-VN" sz="2000" b="1">
                <a:solidFill>
                  <a:srgbClr val="FF0000"/>
                </a:solidFill>
                <a:latin typeface="Times New Roman" pitchFamily="18" charset="0"/>
                <a:cs typeface="Times New Roman" pitchFamily="18" charset="0"/>
              </a:rPr>
              <a:t>phát triển phẩm chất, năng lực cho HS; giúp GV có thêm tư liệu vận dụng vào thực tiễn, đạt được mục tiêu quan trọng nâng cao chất lượng GDTH.</a:t>
            </a:r>
          </a:p>
          <a:p>
            <a:pPr algn="ctr"/>
            <a:endParaRPr lang="en-US" sz="24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585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anim calcmode="lin" valueType="num">
                                      <p:cBhvr>
                                        <p:cTn id="42" dur="1000" fill="hold"/>
                                        <p:tgtEl>
                                          <p:spTgt spid="60"/>
                                        </p:tgtEl>
                                        <p:attrNameLst>
                                          <p:attrName>ppt_x</p:attrName>
                                        </p:attrNameLst>
                                      </p:cBhvr>
                                      <p:tavLst>
                                        <p:tav tm="0">
                                          <p:val>
                                            <p:strVal val="#ppt_x"/>
                                          </p:val>
                                        </p:tav>
                                        <p:tav tm="100000">
                                          <p:val>
                                            <p:strVal val="#ppt_x"/>
                                          </p:val>
                                        </p:tav>
                                      </p:tavLst>
                                    </p:anim>
                                    <p:anim calcmode="lin" valueType="num">
                                      <p:cBhvr>
                                        <p:cTn id="4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47" grpId="0" animBg="1"/>
      <p:bldP spid="48"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352673" y="2092723"/>
            <a:ext cx="8534400" cy="685800"/>
          </a:xfrm>
          <a:prstGeom prst="flowChartAlternateProcess">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p:cNvSpPr/>
          <p:nvPr/>
        </p:nvSpPr>
        <p:spPr>
          <a:xfrm>
            <a:off x="619373" y="2286000"/>
            <a:ext cx="8001000" cy="299246"/>
          </a:xfrm>
          <a:prstGeom prst="flowChartAlternateProcess">
            <a:avLst/>
          </a:prstGeom>
          <a:solidFill>
            <a:schemeClr val="tx1">
              <a:lumMod val="50000"/>
              <a:lumOff val="5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889089" y="1535277"/>
            <a:ext cx="2489241" cy="4828506"/>
            <a:chOff x="558258" y="777419"/>
            <a:chExt cx="2489241" cy="4811130"/>
          </a:xfrm>
        </p:grpSpPr>
        <p:grpSp>
          <p:nvGrpSpPr>
            <p:cNvPr id="30" name="Group 29"/>
            <p:cNvGrpSpPr/>
            <p:nvPr/>
          </p:nvGrpSpPr>
          <p:grpSpPr>
            <a:xfrm>
              <a:off x="558258" y="3099308"/>
              <a:ext cx="2489241" cy="2489241"/>
              <a:chOff x="501456" y="2873660"/>
              <a:chExt cx="2489241" cy="2489241"/>
            </a:xfrm>
          </p:grpSpPr>
          <p:grpSp>
            <p:nvGrpSpPr>
              <p:cNvPr id="26" name="Group 25"/>
              <p:cNvGrpSpPr/>
              <p:nvPr/>
            </p:nvGrpSpPr>
            <p:grpSpPr>
              <a:xfrm>
                <a:off x="501456" y="2873660"/>
                <a:ext cx="2489241" cy="2489241"/>
                <a:chOff x="450581" y="2873660"/>
                <a:chExt cx="2489241" cy="2489241"/>
              </a:xfrm>
            </p:grpSpPr>
            <p:sp>
              <p:nvSpPr>
                <p:cNvPr id="27" name="Flowchart: Connector 26"/>
                <p:cNvSpPr/>
                <p:nvPr/>
              </p:nvSpPr>
              <p:spPr>
                <a:xfrm>
                  <a:off x="450581" y="2873660"/>
                  <a:ext cx="2489241" cy="2489241"/>
                </a:xfrm>
                <a:prstGeom prst="flowChartConnector">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Flowchart: Connector 27"/>
                <p:cNvSpPr/>
                <p:nvPr/>
              </p:nvSpPr>
              <p:spPr>
                <a:xfrm>
                  <a:off x="1584333" y="3050374"/>
                  <a:ext cx="254083" cy="254083"/>
                </a:xfrm>
                <a:prstGeom prst="flowChartConnector">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grpSp>
          <p:sp>
            <p:nvSpPr>
              <p:cNvPr id="29" name="TextBox 28"/>
              <p:cNvSpPr txBox="1"/>
              <p:nvPr/>
            </p:nvSpPr>
            <p:spPr>
              <a:xfrm>
                <a:off x="744017" y="3304457"/>
                <a:ext cx="1971584" cy="1787489"/>
              </a:xfrm>
              <a:prstGeom prst="rect">
                <a:avLst/>
              </a:prstGeom>
              <a:noFill/>
            </p:spPr>
            <p:txBody>
              <a:bodyPr wrap="square" rtlCol="0">
                <a:spAutoFit/>
              </a:bodyPr>
              <a:lstStyle/>
              <a:p>
                <a:pPr algn="ctr"/>
                <a:r>
                  <a:rPr lang="en-US" sz="2600" b="1" smtClean="0">
                    <a:latin typeface="Times New Roman" pitchFamily="18" charset="0"/>
                    <a:cs typeface="Times New Roman" pitchFamily="18" charset="0"/>
                  </a:rPr>
                  <a:t>1. Thực trạng kĩ năng nói của học sinh</a:t>
                </a:r>
                <a:endParaRPr lang="en-US" sz="2600" b="1">
                  <a:latin typeface="Times New Roman" pitchFamily="18" charset="0"/>
                  <a:cs typeface="Times New Roman" pitchFamily="18" charset="0"/>
                </a:endParaRPr>
              </a:p>
            </p:txBody>
          </p:sp>
        </p:grpSp>
        <p:grpSp>
          <p:nvGrpSpPr>
            <p:cNvPr id="35" name="Group 34"/>
            <p:cNvGrpSpPr/>
            <p:nvPr/>
          </p:nvGrpSpPr>
          <p:grpSpPr>
            <a:xfrm>
              <a:off x="1412061" y="777419"/>
              <a:ext cx="680246" cy="680246"/>
              <a:chOff x="1274525" y="777419"/>
              <a:chExt cx="680246" cy="680246"/>
            </a:xfrm>
          </p:grpSpPr>
          <p:sp>
            <p:nvSpPr>
              <p:cNvPr id="33" name="Flowchart: Connector 32"/>
              <p:cNvSpPr/>
              <p:nvPr/>
            </p:nvSpPr>
            <p:spPr>
              <a:xfrm>
                <a:off x="1274525" y="777419"/>
                <a:ext cx="680246" cy="680246"/>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1393854" y="931235"/>
                <a:ext cx="441589" cy="441589"/>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47" name="Freeform 46"/>
            <p:cNvSpPr/>
            <p:nvPr/>
          </p:nvSpPr>
          <p:spPr>
            <a:xfrm>
              <a:off x="1819053" y="3099308"/>
              <a:ext cx="127042" cy="216547"/>
            </a:xfrm>
            <a:custGeom>
              <a:avLst/>
              <a:gdLst>
                <a:gd name="connsiteX0" fmla="*/ 0 w 119921"/>
                <a:gd name="connsiteY0" fmla="*/ 0 h 344832"/>
                <a:gd name="connsiteX1" fmla="*/ 59960 w 119921"/>
                <a:gd name="connsiteY1" fmla="*/ 74951 h 344832"/>
                <a:gd name="connsiteX2" fmla="*/ 89941 w 119921"/>
                <a:gd name="connsiteY2" fmla="*/ 134912 h 344832"/>
                <a:gd name="connsiteX3" fmla="*/ 119921 w 119921"/>
                <a:gd name="connsiteY3" fmla="*/ 179882 h 344832"/>
                <a:gd name="connsiteX4" fmla="*/ 104931 w 119921"/>
                <a:gd name="connsiteY4" fmla="*/ 284813 h 344832"/>
                <a:gd name="connsiteX5" fmla="*/ 74950 w 119921"/>
                <a:gd name="connsiteY5" fmla="*/ 314794 h 344832"/>
                <a:gd name="connsiteX6" fmla="*/ 14990 w 119921"/>
                <a:gd name="connsiteY6" fmla="*/ 344774 h 3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21" h="344832">
                  <a:moveTo>
                    <a:pt x="0" y="0"/>
                  </a:moveTo>
                  <a:cubicBezTo>
                    <a:pt x="19987" y="24984"/>
                    <a:pt x="42213" y="48330"/>
                    <a:pt x="59960" y="74951"/>
                  </a:cubicBezTo>
                  <a:cubicBezTo>
                    <a:pt x="72355" y="93544"/>
                    <a:pt x="78854" y="115510"/>
                    <a:pt x="89941" y="134912"/>
                  </a:cubicBezTo>
                  <a:cubicBezTo>
                    <a:pt x="98879" y="150554"/>
                    <a:pt x="109928" y="164892"/>
                    <a:pt x="119921" y="179882"/>
                  </a:cubicBezTo>
                  <a:cubicBezTo>
                    <a:pt x="114924" y="214859"/>
                    <a:pt x="116104" y="251294"/>
                    <a:pt x="104931" y="284813"/>
                  </a:cubicBezTo>
                  <a:cubicBezTo>
                    <a:pt x="100462" y="298221"/>
                    <a:pt x="85986" y="305965"/>
                    <a:pt x="74950" y="314794"/>
                  </a:cubicBezTo>
                  <a:cubicBezTo>
                    <a:pt x="34011" y="347546"/>
                    <a:pt x="45725" y="344774"/>
                    <a:pt x="14990" y="34477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p:nvPr/>
          </p:nvCxnSpPr>
          <p:spPr>
            <a:xfrm>
              <a:off x="1786611" y="1357731"/>
              <a:ext cx="32441" cy="174157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64" name="Group 63"/>
          <p:cNvGrpSpPr/>
          <p:nvPr/>
        </p:nvGrpSpPr>
        <p:grpSpPr>
          <a:xfrm>
            <a:off x="5562600" y="1437439"/>
            <a:ext cx="2549888" cy="4874205"/>
            <a:chOff x="3217888" y="310354"/>
            <a:chExt cx="2549888" cy="4874205"/>
          </a:xfrm>
        </p:grpSpPr>
        <p:grpSp>
          <p:nvGrpSpPr>
            <p:cNvPr id="31" name="Group 30"/>
            <p:cNvGrpSpPr/>
            <p:nvPr/>
          </p:nvGrpSpPr>
          <p:grpSpPr>
            <a:xfrm>
              <a:off x="3217888" y="2634671"/>
              <a:ext cx="2549888" cy="2549888"/>
              <a:chOff x="3217888" y="2524515"/>
              <a:chExt cx="2549888" cy="2549888"/>
            </a:xfrm>
          </p:grpSpPr>
          <p:sp>
            <p:nvSpPr>
              <p:cNvPr id="13" name="Flowchart: Connector 12"/>
              <p:cNvSpPr/>
              <p:nvPr/>
            </p:nvSpPr>
            <p:spPr>
              <a:xfrm>
                <a:off x="3217888" y="2524515"/>
                <a:ext cx="2549888" cy="2549888"/>
              </a:xfrm>
              <a:prstGeom prst="flowChartConnector">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Flowchart: Connector 18"/>
              <p:cNvSpPr/>
              <p:nvPr/>
            </p:nvSpPr>
            <p:spPr>
              <a:xfrm>
                <a:off x="4365790" y="2646356"/>
                <a:ext cx="254083" cy="25408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95986" y="2738553"/>
                <a:ext cx="2139536" cy="2092881"/>
              </a:xfrm>
              <a:prstGeom prst="rect">
                <a:avLst/>
              </a:prstGeom>
              <a:noFill/>
            </p:spPr>
            <p:txBody>
              <a:bodyPr wrap="square" rtlCol="0">
                <a:spAutoFit/>
              </a:bodyPr>
              <a:lstStyle/>
              <a:p>
                <a:pPr algn="ctr"/>
                <a:r>
                  <a:rPr lang="en-US" sz="2600" b="1" smtClean="0">
                    <a:latin typeface="Times New Roman" pitchFamily="18" charset="0"/>
                    <a:cs typeface="Times New Roman" pitchFamily="18" charset="0"/>
                  </a:rPr>
                  <a:t>2. Đề xuất các biện phát triển kĩ năng nói cho học sinh</a:t>
                </a:r>
                <a:endParaRPr lang="en-US" sz="2600" b="1">
                  <a:latin typeface="Times New Roman" pitchFamily="18" charset="0"/>
                  <a:cs typeface="Times New Roman" pitchFamily="18" charset="0"/>
                </a:endParaRPr>
              </a:p>
            </p:txBody>
          </p:sp>
        </p:grpSp>
        <p:grpSp>
          <p:nvGrpSpPr>
            <p:cNvPr id="36" name="Group 35"/>
            <p:cNvGrpSpPr/>
            <p:nvPr/>
          </p:nvGrpSpPr>
          <p:grpSpPr>
            <a:xfrm>
              <a:off x="4152709" y="310354"/>
              <a:ext cx="680246" cy="680246"/>
              <a:chOff x="1351888" y="386554"/>
              <a:chExt cx="680246" cy="680246"/>
            </a:xfrm>
          </p:grpSpPr>
          <p:sp>
            <p:nvSpPr>
              <p:cNvPr id="37" name="Flowchart: Connector 36"/>
              <p:cNvSpPr/>
              <p:nvPr/>
            </p:nvSpPr>
            <p:spPr>
              <a:xfrm>
                <a:off x="1351888" y="386554"/>
                <a:ext cx="680246" cy="680246"/>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p:cNvSpPr/>
              <p:nvPr/>
            </p:nvSpPr>
            <p:spPr>
              <a:xfrm>
                <a:off x="1471897" y="505883"/>
                <a:ext cx="441589" cy="441589"/>
              </a:xfrm>
              <a:prstGeom prst="flowChartConnec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cxnSp>
          <p:nvCxnSpPr>
            <p:cNvPr id="48" name="Straight Connector 47"/>
            <p:cNvCxnSpPr/>
            <p:nvPr/>
          </p:nvCxnSpPr>
          <p:spPr>
            <a:xfrm flipH="1">
              <a:off x="4465754" y="990600"/>
              <a:ext cx="13879" cy="164407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3" name="Freeform 52"/>
            <p:cNvSpPr/>
            <p:nvPr/>
          </p:nvSpPr>
          <p:spPr>
            <a:xfrm>
              <a:off x="4474280" y="2619478"/>
              <a:ext cx="97720" cy="224727"/>
            </a:xfrm>
            <a:custGeom>
              <a:avLst/>
              <a:gdLst>
                <a:gd name="connsiteX0" fmla="*/ 0 w 119921"/>
                <a:gd name="connsiteY0" fmla="*/ 0 h 344832"/>
                <a:gd name="connsiteX1" fmla="*/ 59960 w 119921"/>
                <a:gd name="connsiteY1" fmla="*/ 74951 h 344832"/>
                <a:gd name="connsiteX2" fmla="*/ 89941 w 119921"/>
                <a:gd name="connsiteY2" fmla="*/ 134912 h 344832"/>
                <a:gd name="connsiteX3" fmla="*/ 119921 w 119921"/>
                <a:gd name="connsiteY3" fmla="*/ 179882 h 344832"/>
                <a:gd name="connsiteX4" fmla="*/ 104931 w 119921"/>
                <a:gd name="connsiteY4" fmla="*/ 284813 h 344832"/>
                <a:gd name="connsiteX5" fmla="*/ 74950 w 119921"/>
                <a:gd name="connsiteY5" fmla="*/ 314794 h 344832"/>
                <a:gd name="connsiteX6" fmla="*/ 14990 w 119921"/>
                <a:gd name="connsiteY6" fmla="*/ 344774 h 3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21" h="344832">
                  <a:moveTo>
                    <a:pt x="0" y="0"/>
                  </a:moveTo>
                  <a:cubicBezTo>
                    <a:pt x="19987" y="24984"/>
                    <a:pt x="42213" y="48330"/>
                    <a:pt x="59960" y="74951"/>
                  </a:cubicBezTo>
                  <a:cubicBezTo>
                    <a:pt x="72355" y="93544"/>
                    <a:pt x="78854" y="115510"/>
                    <a:pt x="89941" y="134912"/>
                  </a:cubicBezTo>
                  <a:cubicBezTo>
                    <a:pt x="98879" y="150554"/>
                    <a:pt x="109928" y="164892"/>
                    <a:pt x="119921" y="179882"/>
                  </a:cubicBezTo>
                  <a:cubicBezTo>
                    <a:pt x="114924" y="214859"/>
                    <a:pt x="116104" y="251294"/>
                    <a:pt x="104931" y="284813"/>
                  </a:cubicBezTo>
                  <a:cubicBezTo>
                    <a:pt x="100462" y="298221"/>
                    <a:pt x="85986" y="305965"/>
                    <a:pt x="74950" y="314794"/>
                  </a:cubicBezTo>
                  <a:cubicBezTo>
                    <a:pt x="34011" y="347546"/>
                    <a:pt x="45725" y="344774"/>
                    <a:pt x="14990" y="34477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extBox 1"/>
          <p:cNvSpPr txBox="1"/>
          <p:nvPr/>
        </p:nvSpPr>
        <p:spPr>
          <a:xfrm>
            <a:off x="618206" y="381000"/>
            <a:ext cx="4106194"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5. Kết quả nghiên cứu:</a:t>
            </a:r>
            <a:endParaRPr lang="en-US"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88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1+#ppt_w/2"/>
                                          </p:val>
                                        </p:tav>
                                        <p:tav tm="100000">
                                          <p:val>
                                            <p:strVal val="#ppt_x"/>
                                          </p:val>
                                        </p:tav>
                                      </p:tavLst>
                                    </p:anim>
                                    <p:anim calcmode="lin" valueType="num">
                                      <p:cBhvr additive="base">
                                        <p:cTn id="14"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958493" y="152400"/>
            <a:ext cx="7086600" cy="4572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400" b="1">
                <a:solidFill>
                  <a:srgbClr val="FF0000"/>
                </a:solidFill>
              </a:rPr>
              <a:t>Biện pháp phát triển kĩ năng nói cho học sinh</a:t>
            </a:r>
          </a:p>
        </p:txBody>
      </p:sp>
      <p:cxnSp>
        <p:nvCxnSpPr>
          <p:cNvPr id="9" name="Straight Arrow Connector 8"/>
          <p:cNvCxnSpPr/>
          <p:nvPr/>
        </p:nvCxnSpPr>
        <p:spPr>
          <a:xfrm>
            <a:off x="4419600" y="609600"/>
            <a:ext cx="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1981200" y="609600"/>
            <a:ext cx="24384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4419600" y="609600"/>
            <a:ext cx="25146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381000" y="1676400"/>
            <a:ext cx="2057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8600" y="1353234"/>
            <a:ext cx="2895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1. </a:t>
            </a:r>
            <a:r>
              <a:rPr lang="vi-VN" b="1" smtClean="0"/>
              <a:t>Hướng </a:t>
            </a:r>
            <a:r>
              <a:rPr lang="vi-VN" b="1"/>
              <a:t>dẫn HS quy trình thực hiện hoạt động nói</a:t>
            </a:r>
            <a:endParaRPr lang="en-US" b="1"/>
          </a:p>
        </p:txBody>
      </p:sp>
      <p:sp>
        <p:nvSpPr>
          <p:cNvPr id="17" name="TextBox 16"/>
          <p:cNvSpPr txBox="1"/>
          <p:nvPr/>
        </p:nvSpPr>
        <p:spPr>
          <a:xfrm>
            <a:off x="3210674" y="1353234"/>
            <a:ext cx="27432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2. </a:t>
            </a:r>
            <a:r>
              <a:rPr lang="vi-VN" b="1" smtClean="0"/>
              <a:t>Vận </a:t>
            </a:r>
            <a:r>
              <a:rPr lang="vi-VN" b="1"/>
              <a:t>dụng một số kỹ thuật dạy học vào rèn kĩ năng </a:t>
            </a:r>
            <a:r>
              <a:rPr lang="vi-VN" b="1" smtClean="0"/>
              <a:t>nói</a:t>
            </a:r>
            <a:endParaRPr lang="en-US" b="1">
              <a:latin typeface="Times New Roman" pitchFamily="18" charset="0"/>
              <a:cs typeface="Times New Roman" pitchFamily="18" charset="0"/>
            </a:endParaRPr>
          </a:p>
        </p:txBody>
      </p:sp>
      <p:sp>
        <p:nvSpPr>
          <p:cNvPr id="18" name="TextBox 17"/>
          <p:cNvSpPr txBox="1"/>
          <p:nvPr/>
        </p:nvSpPr>
        <p:spPr>
          <a:xfrm>
            <a:off x="6096000" y="1383200"/>
            <a:ext cx="2743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3. </a:t>
            </a:r>
            <a:r>
              <a:rPr lang="vi-VN" b="1" smtClean="0"/>
              <a:t>Tổ </a:t>
            </a:r>
            <a:r>
              <a:rPr lang="vi-VN" b="1"/>
              <a:t>chức các hoạt động hỗ trợ rèn kĩ năng nói</a:t>
            </a:r>
            <a:endParaRPr lang="en-US" b="1"/>
          </a:p>
        </p:txBody>
      </p:sp>
      <p:cxnSp>
        <p:nvCxnSpPr>
          <p:cNvPr id="19" name="Straight Arrow Connector 18"/>
          <p:cNvCxnSpPr/>
          <p:nvPr/>
        </p:nvCxnSpPr>
        <p:spPr>
          <a:xfrm flipH="1">
            <a:off x="729038" y="1999565"/>
            <a:ext cx="629507" cy="819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a:off x="1383372" y="1999565"/>
            <a:ext cx="736101" cy="819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117511" y="2937690"/>
            <a:ext cx="1066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a:t>Cách chuẩn bị bài</a:t>
            </a:r>
          </a:p>
        </p:txBody>
      </p:sp>
      <p:sp>
        <p:nvSpPr>
          <p:cNvPr id="23" name="TextBox 22"/>
          <p:cNvSpPr txBox="1"/>
          <p:nvPr/>
        </p:nvSpPr>
        <p:spPr>
          <a:xfrm>
            <a:off x="1260299" y="2957319"/>
            <a:ext cx="169116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b="1"/>
              <a:t>Cách trình bày đối với từng dạng hoạt động nói:</a:t>
            </a:r>
            <a:endParaRPr lang="en-US" b="1"/>
          </a:p>
        </p:txBody>
      </p:sp>
      <p:cxnSp>
        <p:nvCxnSpPr>
          <p:cNvPr id="28" name="Straight Arrow Connector 27"/>
          <p:cNvCxnSpPr/>
          <p:nvPr/>
        </p:nvCxnSpPr>
        <p:spPr>
          <a:xfrm flipH="1">
            <a:off x="1184311" y="4157648"/>
            <a:ext cx="935162" cy="85739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a:xfrm flipH="1">
            <a:off x="1910460" y="4144805"/>
            <a:ext cx="229242" cy="9948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2143446" y="4157648"/>
            <a:ext cx="808021" cy="85739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244" name="TextBox 10243"/>
          <p:cNvSpPr txBox="1"/>
          <p:nvPr/>
        </p:nvSpPr>
        <p:spPr>
          <a:xfrm>
            <a:off x="265097" y="5240243"/>
            <a:ext cx="115199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Kể </a:t>
            </a:r>
          </a:p>
          <a:p>
            <a:r>
              <a:rPr lang="en-US" b="1" smtClean="0"/>
              <a:t>chuyện</a:t>
            </a:r>
            <a:endParaRPr lang="en-US" b="1"/>
          </a:p>
        </p:txBody>
      </p:sp>
      <p:sp>
        <p:nvSpPr>
          <p:cNvPr id="37" name="TextBox 36"/>
          <p:cNvSpPr txBox="1"/>
          <p:nvPr/>
        </p:nvSpPr>
        <p:spPr>
          <a:xfrm>
            <a:off x="1482905" y="5240243"/>
            <a:ext cx="85510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Giới </a:t>
            </a:r>
          </a:p>
          <a:p>
            <a:r>
              <a:rPr lang="en-US" b="1" smtClean="0"/>
              <a:t>thiệu</a:t>
            </a:r>
            <a:endParaRPr lang="en-US" b="1"/>
          </a:p>
        </p:txBody>
      </p:sp>
      <p:sp>
        <p:nvSpPr>
          <p:cNvPr id="38" name="TextBox 37"/>
          <p:cNvSpPr txBox="1"/>
          <p:nvPr/>
        </p:nvSpPr>
        <p:spPr>
          <a:xfrm>
            <a:off x="2438400" y="5227986"/>
            <a:ext cx="1371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Bày tỏ ý kiến cá nhân</a:t>
            </a:r>
            <a:endParaRPr lang="en-US" b="1"/>
          </a:p>
        </p:txBody>
      </p:sp>
      <p:cxnSp>
        <p:nvCxnSpPr>
          <p:cNvPr id="10249" name="Straight Arrow Connector 10248"/>
          <p:cNvCxnSpPr/>
          <p:nvPr/>
        </p:nvCxnSpPr>
        <p:spPr>
          <a:xfrm>
            <a:off x="4582274" y="2334674"/>
            <a:ext cx="0" cy="4847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251" name="Straight Arrow Connector 10250"/>
          <p:cNvCxnSpPr>
            <a:stCxn id="17" idx="2"/>
          </p:cNvCxnSpPr>
          <p:nvPr/>
        </p:nvCxnSpPr>
        <p:spPr>
          <a:xfrm flipH="1">
            <a:off x="3619071" y="2276564"/>
            <a:ext cx="963203" cy="61528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253" name="Straight Arrow Connector 10252"/>
          <p:cNvCxnSpPr/>
          <p:nvPr/>
        </p:nvCxnSpPr>
        <p:spPr>
          <a:xfrm>
            <a:off x="4563438" y="2262801"/>
            <a:ext cx="999162" cy="62904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8" name="TextBox 47"/>
          <p:cNvSpPr txBox="1"/>
          <p:nvPr/>
        </p:nvSpPr>
        <p:spPr>
          <a:xfrm>
            <a:off x="3076898" y="2974784"/>
            <a:ext cx="87951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Kỹ thuật “Rèn luyện theo mẫu”</a:t>
            </a:r>
          </a:p>
        </p:txBody>
      </p:sp>
      <p:sp>
        <p:nvSpPr>
          <p:cNvPr id="49" name="TextBox 48"/>
          <p:cNvSpPr txBox="1"/>
          <p:nvPr/>
        </p:nvSpPr>
        <p:spPr>
          <a:xfrm>
            <a:off x="4056579" y="2974784"/>
            <a:ext cx="89042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Kỹ thuật “Tia chớp”</a:t>
            </a:r>
          </a:p>
        </p:txBody>
      </p:sp>
      <p:sp>
        <p:nvSpPr>
          <p:cNvPr id="52" name="TextBox 51"/>
          <p:cNvSpPr txBox="1"/>
          <p:nvPr/>
        </p:nvSpPr>
        <p:spPr>
          <a:xfrm>
            <a:off x="4991955" y="2983366"/>
            <a:ext cx="93666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Kỹ thuật “Động não”</a:t>
            </a:r>
          </a:p>
        </p:txBody>
      </p:sp>
      <p:cxnSp>
        <p:nvCxnSpPr>
          <p:cNvPr id="10265" name="Straight Arrow Connector 10264"/>
          <p:cNvCxnSpPr/>
          <p:nvPr/>
        </p:nvCxnSpPr>
        <p:spPr>
          <a:xfrm>
            <a:off x="7620000" y="2057400"/>
            <a:ext cx="990600" cy="83444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267" name="Straight Arrow Connector 10266"/>
          <p:cNvCxnSpPr/>
          <p:nvPr/>
        </p:nvCxnSpPr>
        <p:spPr>
          <a:xfrm>
            <a:off x="7620000" y="2087165"/>
            <a:ext cx="0" cy="732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269" name="Straight Arrow Connector 10268"/>
          <p:cNvCxnSpPr/>
          <p:nvPr/>
        </p:nvCxnSpPr>
        <p:spPr>
          <a:xfrm flipH="1">
            <a:off x="6781800" y="2057400"/>
            <a:ext cx="838200" cy="83444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5998397" y="2994189"/>
            <a:ext cx="100215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Đóng vai (kể chuyện</a:t>
            </a:r>
          </a:p>
        </p:txBody>
      </p:sp>
      <p:sp>
        <p:nvSpPr>
          <p:cNvPr id="70" name="TextBox 69"/>
          <p:cNvSpPr txBox="1"/>
          <p:nvPr/>
        </p:nvSpPr>
        <p:spPr>
          <a:xfrm>
            <a:off x="7027096" y="2994189"/>
            <a:ext cx="990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Thi</a:t>
            </a:r>
          </a:p>
          <a:p>
            <a:r>
              <a:rPr lang="en-US" b="1" smtClean="0"/>
              <a:t> kể chuyện</a:t>
            </a:r>
          </a:p>
        </p:txBody>
      </p:sp>
      <p:sp>
        <p:nvSpPr>
          <p:cNvPr id="71" name="TextBox 70"/>
          <p:cNvSpPr txBox="1"/>
          <p:nvPr/>
        </p:nvSpPr>
        <p:spPr>
          <a:xfrm>
            <a:off x="8045093" y="2994189"/>
            <a:ext cx="102056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Thuyết trình</a:t>
            </a:r>
          </a:p>
        </p:txBody>
      </p:sp>
      <p:cxnSp>
        <p:nvCxnSpPr>
          <p:cNvPr id="46" name="Straight Arrow Connector 45"/>
          <p:cNvCxnSpPr>
            <a:stCxn id="70" idx="2"/>
          </p:cNvCxnSpPr>
          <p:nvPr/>
        </p:nvCxnSpPr>
        <p:spPr>
          <a:xfrm flipH="1">
            <a:off x="6779232" y="3917519"/>
            <a:ext cx="743164" cy="8115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0" name="Straight Arrow Connector 49"/>
          <p:cNvCxnSpPr>
            <a:stCxn id="70" idx="2"/>
          </p:cNvCxnSpPr>
          <p:nvPr/>
        </p:nvCxnSpPr>
        <p:spPr>
          <a:xfrm>
            <a:off x="7522396" y="3917519"/>
            <a:ext cx="582095" cy="8115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1" name="TextBox 90"/>
          <p:cNvSpPr txBox="1"/>
          <p:nvPr/>
        </p:nvSpPr>
        <p:spPr>
          <a:xfrm>
            <a:off x="6424559" y="4876800"/>
            <a:ext cx="115199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Theo nhóm (nối tiếp)</a:t>
            </a:r>
          </a:p>
        </p:txBody>
      </p:sp>
      <p:sp>
        <p:nvSpPr>
          <p:cNvPr id="92" name="TextBox 91"/>
          <p:cNvSpPr txBox="1"/>
          <p:nvPr/>
        </p:nvSpPr>
        <p:spPr>
          <a:xfrm>
            <a:off x="7880493" y="4851115"/>
            <a:ext cx="89064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smtClean="0"/>
              <a:t>Cá </a:t>
            </a:r>
          </a:p>
          <a:p>
            <a:r>
              <a:rPr lang="en-US" b="1" smtClean="0"/>
              <a:t>nhân</a:t>
            </a:r>
          </a:p>
        </p:txBody>
      </p:sp>
    </p:spTree>
    <p:extLst>
      <p:ext uri="{BB962C8B-B14F-4D97-AF65-F5344CB8AC3E}">
        <p14:creationId xmlns:p14="http://schemas.microsoft.com/office/powerpoint/2010/main" val="271866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244"/>
                                        </p:tgtEl>
                                        <p:attrNameLst>
                                          <p:attrName>style.visibility</p:attrName>
                                        </p:attrNameLst>
                                      </p:cBhvr>
                                      <p:to>
                                        <p:strVal val="visible"/>
                                      </p:to>
                                    </p:set>
                                    <p:animEffect transition="in" filter="barn(inVertical)">
                                      <p:cBhvr>
                                        <p:cTn id="62" dur="500"/>
                                        <p:tgtEl>
                                          <p:spTgt spid="102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barn(inVertical)">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0251"/>
                                        </p:tgtEl>
                                        <p:attrNameLst>
                                          <p:attrName>style.visibility</p:attrName>
                                        </p:attrNameLst>
                                      </p:cBhvr>
                                      <p:to>
                                        <p:strVal val="visible"/>
                                      </p:to>
                                    </p:set>
                                    <p:animEffect transition="in" filter="wipe(down)">
                                      <p:cBhvr>
                                        <p:cTn id="87" dur="500"/>
                                        <p:tgtEl>
                                          <p:spTgt spid="1025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barn(inVertical)">
                                      <p:cBhvr>
                                        <p:cTn id="92" dur="500"/>
                                        <p:tgtEl>
                                          <p:spTgt spid="4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0249"/>
                                        </p:tgtEl>
                                        <p:attrNameLst>
                                          <p:attrName>style.visibility</p:attrName>
                                        </p:attrNameLst>
                                      </p:cBhvr>
                                      <p:to>
                                        <p:strVal val="visible"/>
                                      </p:to>
                                    </p:set>
                                    <p:animEffect transition="in" filter="wipe(down)">
                                      <p:cBhvr>
                                        <p:cTn id="97" dur="500"/>
                                        <p:tgtEl>
                                          <p:spTgt spid="10249"/>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0253"/>
                                        </p:tgtEl>
                                        <p:attrNameLst>
                                          <p:attrName>style.visibility</p:attrName>
                                        </p:attrNameLst>
                                      </p:cBhvr>
                                      <p:to>
                                        <p:strVal val="visible"/>
                                      </p:to>
                                    </p:set>
                                    <p:animEffect transition="in" filter="wipe(down)">
                                      <p:cBhvr>
                                        <p:cTn id="107" dur="500"/>
                                        <p:tgtEl>
                                          <p:spTgt spid="10253"/>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barn(inVertical)">
                                      <p:cBhvr>
                                        <p:cTn id="112" dur="5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0269"/>
                                        </p:tgtEl>
                                        <p:attrNameLst>
                                          <p:attrName>style.visibility</p:attrName>
                                        </p:attrNameLst>
                                      </p:cBhvr>
                                      <p:to>
                                        <p:strVal val="visible"/>
                                      </p:to>
                                    </p:set>
                                    <p:animEffect transition="in" filter="wipe(down)">
                                      <p:cBhvr>
                                        <p:cTn id="117" dur="500"/>
                                        <p:tgtEl>
                                          <p:spTgt spid="1026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69"/>
                                        </p:tgtEl>
                                        <p:attrNameLst>
                                          <p:attrName>style.visibility</p:attrName>
                                        </p:attrNameLst>
                                      </p:cBhvr>
                                      <p:to>
                                        <p:strVal val="visible"/>
                                      </p:to>
                                    </p:set>
                                    <p:animEffect transition="in" filter="barn(inVertical)">
                                      <p:cBhvr>
                                        <p:cTn id="122" dur="500"/>
                                        <p:tgtEl>
                                          <p:spTgt spid="6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10267"/>
                                        </p:tgtEl>
                                        <p:attrNameLst>
                                          <p:attrName>style.visibility</p:attrName>
                                        </p:attrNameLst>
                                      </p:cBhvr>
                                      <p:to>
                                        <p:strVal val="visible"/>
                                      </p:to>
                                    </p:set>
                                    <p:animEffect transition="in" filter="wipe(down)">
                                      <p:cBhvr>
                                        <p:cTn id="127" dur="500"/>
                                        <p:tgtEl>
                                          <p:spTgt spid="1026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barn(inVertical)">
                                      <p:cBhvr>
                                        <p:cTn id="132" dur="500"/>
                                        <p:tgtEl>
                                          <p:spTgt spid="7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wipe(down)">
                                      <p:cBhvr>
                                        <p:cTn id="137" dur="500"/>
                                        <p:tgtEl>
                                          <p:spTgt spid="46"/>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91"/>
                                        </p:tgtEl>
                                        <p:attrNameLst>
                                          <p:attrName>style.visibility</p:attrName>
                                        </p:attrNameLst>
                                      </p:cBhvr>
                                      <p:to>
                                        <p:strVal val="visible"/>
                                      </p:to>
                                    </p:set>
                                    <p:animEffect transition="in" filter="barn(inVertical)">
                                      <p:cBhvr>
                                        <p:cTn id="142" dur="500"/>
                                        <p:tgtEl>
                                          <p:spTgt spid="91"/>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wipe(down)">
                                      <p:cBhvr>
                                        <p:cTn id="147" dur="500"/>
                                        <p:tgtEl>
                                          <p:spTgt spid="50"/>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barn(inVertical)">
                                      <p:cBhvr>
                                        <p:cTn id="152" dur="500"/>
                                        <p:tgtEl>
                                          <p:spTgt spid="92"/>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nodeType="clickEffect">
                                  <p:stCondLst>
                                    <p:cond delay="0"/>
                                  </p:stCondLst>
                                  <p:childTnLst>
                                    <p:set>
                                      <p:cBhvr>
                                        <p:cTn id="156" dur="1" fill="hold">
                                          <p:stCondLst>
                                            <p:cond delay="0"/>
                                          </p:stCondLst>
                                        </p:cTn>
                                        <p:tgtEl>
                                          <p:spTgt spid="10265"/>
                                        </p:tgtEl>
                                        <p:attrNameLst>
                                          <p:attrName>style.visibility</p:attrName>
                                        </p:attrNameLst>
                                      </p:cBhvr>
                                      <p:to>
                                        <p:strVal val="visible"/>
                                      </p:to>
                                    </p:set>
                                    <p:animEffect transition="in" filter="wipe(down)">
                                      <p:cBhvr>
                                        <p:cTn id="157" dur="500"/>
                                        <p:tgtEl>
                                          <p:spTgt spid="10265"/>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71"/>
                                        </p:tgtEl>
                                        <p:attrNameLst>
                                          <p:attrName>style.visibility</p:attrName>
                                        </p:attrNameLst>
                                      </p:cBhvr>
                                      <p:to>
                                        <p:strVal val="visible"/>
                                      </p:to>
                                    </p:set>
                                    <p:animEffect transition="in" filter="barn(inVertical)">
                                      <p:cBhvr>
                                        <p:cTn id="16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2" grpId="0" animBg="1"/>
      <p:bldP spid="23" grpId="0" animBg="1"/>
      <p:bldP spid="10244" grpId="0" animBg="1"/>
      <p:bldP spid="37" grpId="0" animBg="1"/>
      <p:bldP spid="38" grpId="0" animBg="1"/>
      <p:bldP spid="48" grpId="0" animBg="1"/>
      <p:bldP spid="49" grpId="0" animBg="1"/>
      <p:bldP spid="52" grpId="0" animBg="1"/>
      <p:bldP spid="69" grpId="0" animBg="1"/>
      <p:bldP spid="70" grpId="0" animBg="1"/>
      <p:bldP spid="71" grpId="0" animBg="1"/>
      <p:bldP spid="91" grpId="0" animBg="1"/>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21" y="4205919"/>
            <a:ext cx="2225254" cy="222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78" y="2196059"/>
            <a:ext cx="2325195" cy="23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873" r="10625" b="4827"/>
          <a:stretch/>
        </p:blipFill>
        <p:spPr bwMode="auto">
          <a:xfrm>
            <a:off x="4227226" y="838201"/>
            <a:ext cx="1888761"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86182" y="0"/>
            <a:ext cx="4124034" cy="6705599"/>
            <a:chOff x="2586182" y="0"/>
            <a:chExt cx="4124034" cy="6705599"/>
          </a:xfrm>
        </p:grpSpPr>
        <p:sp>
          <p:nvSpPr>
            <p:cNvPr id="4" name="Circular Arrow 3"/>
            <p:cNvSpPr/>
            <p:nvPr/>
          </p:nvSpPr>
          <p:spPr>
            <a:xfrm>
              <a:off x="3482632" y="0"/>
              <a:ext cx="3227584" cy="3228075"/>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Freeform 4"/>
            <p:cNvSpPr/>
            <p:nvPr/>
          </p:nvSpPr>
          <p:spPr>
            <a:xfrm>
              <a:off x="4134876" y="151674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b="1" kern="1200"/>
            </a:p>
          </p:txBody>
        </p:sp>
        <p:sp>
          <p:nvSpPr>
            <p:cNvPr id="6" name="Shape 5"/>
            <p:cNvSpPr/>
            <p:nvPr/>
          </p:nvSpPr>
          <p:spPr>
            <a:xfrm>
              <a:off x="2586182" y="1854768"/>
              <a:ext cx="3227584" cy="3228075"/>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3303221" y="303093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kern="1200"/>
            </a:p>
          </p:txBody>
        </p:sp>
        <p:sp>
          <p:nvSpPr>
            <p:cNvPr id="8" name="Block Arc 7"/>
            <p:cNvSpPr/>
            <p:nvPr/>
          </p:nvSpPr>
          <p:spPr>
            <a:xfrm>
              <a:off x="3712351" y="3931493"/>
              <a:ext cx="2772995" cy="2774106"/>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4200277" y="489911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kern="1200"/>
            </a:p>
          </p:txBody>
        </p:sp>
      </p:grpSp>
      <p:pic>
        <p:nvPicPr>
          <p:cNvPr id="11266" name="Picture 2" descr="https://f17-zpc.zdn.vn/4158074084671036688/13dc6134f340241e7d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9" y="3980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5067" y="545813"/>
            <a:ext cx="3952406" cy="584775"/>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rPr>
              <a:t>Kết quả:</a:t>
            </a:r>
            <a:endParaRPr lang="en-US" sz="3200" b="1">
              <a:solidFill>
                <a:srgbClr val="FF0000"/>
              </a:solidFill>
              <a:latin typeface="Times New Roman" pitchFamily="18" charset="0"/>
              <a:cs typeface="Times New Roman" pitchFamily="18" charset="0"/>
            </a:endParaRPr>
          </a:p>
        </p:txBody>
      </p:sp>
      <p:sp>
        <p:nvSpPr>
          <p:cNvPr id="11" name="Rectangle 10"/>
          <p:cNvSpPr/>
          <p:nvPr/>
        </p:nvSpPr>
        <p:spPr>
          <a:xfrm>
            <a:off x="1404282" y="1564860"/>
            <a:ext cx="7233382"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vi-VN" b="1"/>
              <a:t>Quá trình ứng dụng ở lớp thực nghiệm cho thấy kết quả kĩ năng nói của HS đã đạt được kết quả tốt hơn so với lớp </a:t>
            </a:r>
            <a:r>
              <a:rPr lang="vi-VN" b="1" smtClean="0"/>
              <a:t>đối</a:t>
            </a:r>
            <a:r>
              <a:rPr lang="en-US" b="1" smtClean="0"/>
              <a:t> </a:t>
            </a:r>
            <a:r>
              <a:rPr lang="en-US" b="1" smtClean="0">
                <a:latin typeface="Times New Roman" pitchFamily="18" charset="0"/>
                <a:cs typeface="Times New Roman" pitchFamily="18" charset="0"/>
              </a:rPr>
              <a:t>chứng</a:t>
            </a:r>
            <a:r>
              <a:rPr lang="vi-VN" b="1" smtClean="0"/>
              <a:t>. </a:t>
            </a:r>
            <a:r>
              <a:rPr lang="vi-VN" b="1"/>
              <a:t>Kết quả bài tập đánh giá năng lực cũng khẳng định việc áp dụng các biện pháp phát triển kĩ năng nói của HS bước đầu đã có hiệu quả. </a:t>
            </a:r>
            <a:endParaRPr lang="en-US" b="1" smtClean="0"/>
          </a:p>
        </p:txBody>
      </p:sp>
      <p:grpSp>
        <p:nvGrpSpPr>
          <p:cNvPr id="17" name="Group 16"/>
          <p:cNvGrpSpPr/>
          <p:nvPr/>
        </p:nvGrpSpPr>
        <p:grpSpPr>
          <a:xfrm>
            <a:off x="-152462" y="1763131"/>
            <a:ext cx="1556744" cy="4001468"/>
            <a:chOff x="476970" y="2061999"/>
            <a:chExt cx="1556744" cy="4352401"/>
          </a:xfrm>
        </p:grpSpPr>
        <p:grpSp>
          <p:nvGrpSpPr>
            <p:cNvPr id="18" name="Google Shape;234;p26"/>
            <p:cNvGrpSpPr/>
            <p:nvPr/>
          </p:nvGrpSpPr>
          <p:grpSpPr>
            <a:xfrm>
              <a:off x="476970" y="2061999"/>
              <a:ext cx="1556744" cy="4352401"/>
              <a:chOff x="3178902" y="555047"/>
              <a:chExt cx="1556744" cy="5464810"/>
            </a:xfrm>
          </p:grpSpPr>
          <p:sp>
            <p:nvSpPr>
              <p:cNvPr id="20" name="Google Shape;235;p26"/>
              <p:cNvSpPr/>
              <p:nvPr/>
            </p:nvSpPr>
            <p:spPr>
              <a:xfrm>
                <a:off x="3415093" y="555047"/>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rgbClr val="EAD1DC"/>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 name="Google Shape;236;p26"/>
              <p:cNvSpPr/>
              <p:nvPr/>
            </p:nvSpPr>
            <p:spPr>
              <a:xfrm>
                <a:off x="3178902" y="51386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Google Shape;237;p26"/>
            <p:cNvSpPr/>
            <p:nvPr/>
          </p:nvSpPr>
          <p:spPr>
            <a:xfrm>
              <a:off x="1019540" y="2388905"/>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10" y="2997244"/>
            <a:ext cx="8055272" cy="257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986546" y="5082843"/>
            <a:ext cx="5334000" cy="923330"/>
          </a:xfrm>
          <a:prstGeom prst="rect">
            <a:avLst/>
          </a:prstGeom>
        </p:spPr>
        <p:txBody>
          <a:bodyPr wrap="square">
            <a:spAutoFit/>
          </a:bodyPr>
          <a:lstStyle/>
          <a:p>
            <a:pPr algn="ctr"/>
            <a:endParaRPr lang="vi-VN"/>
          </a:p>
          <a:p>
            <a:pPr algn="ctr"/>
            <a:r>
              <a:rPr lang="vi-VN"/>
              <a:t>Bảng </a:t>
            </a:r>
            <a:r>
              <a:rPr lang="en-US" smtClean="0"/>
              <a:t>5.1. </a:t>
            </a:r>
            <a:r>
              <a:rPr lang="vi-VN" smtClean="0"/>
              <a:t>Thống </a:t>
            </a:r>
            <a:r>
              <a:rPr lang="vi-VN"/>
              <a:t>kê kết quả kiểm tra kĩ năng nói của HS khi thực hiện kiểm tra năng </a:t>
            </a:r>
            <a:r>
              <a:rPr lang="vi-VN" smtClean="0"/>
              <a:t>lực</a:t>
            </a:r>
            <a:r>
              <a:rPr lang="en-US" smtClean="0"/>
              <a:t>.</a:t>
            </a:r>
            <a:endParaRPr lang="vi-VN"/>
          </a:p>
        </p:txBody>
      </p:sp>
    </p:spTree>
    <p:extLst>
      <p:ext uri="{BB962C8B-B14F-4D97-AF65-F5344CB8AC3E}">
        <p14:creationId xmlns:p14="http://schemas.microsoft.com/office/powerpoint/2010/main" val="1513810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21" y="4205919"/>
            <a:ext cx="2225254" cy="222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78" y="2196059"/>
            <a:ext cx="2325195" cy="23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873" r="10625" b="4827"/>
          <a:stretch/>
        </p:blipFill>
        <p:spPr bwMode="auto">
          <a:xfrm>
            <a:off x="4227226" y="838201"/>
            <a:ext cx="1888761"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86182" y="0"/>
            <a:ext cx="4124034" cy="6705599"/>
            <a:chOff x="2586182" y="0"/>
            <a:chExt cx="4124034" cy="6705599"/>
          </a:xfrm>
        </p:grpSpPr>
        <p:sp>
          <p:nvSpPr>
            <p:cNvPr id="4" name="Circular Arrow 3"/>
            <p:cNvSpPr/>
            <p:nvPr/>
          </p:nvSpPr>
          <p:spPr>
            <a:xfrm>
              <a:off x="3482632" y="0"/>
              <a:ext cx="3227584" cy="3228075"/>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Freeform 4"/>
            <p:cNvSpPr/>
            <p:nvPr/>
          </p:nvSpPr>
          <p:spPr>
            <a:xfrm>
              <a:off x="4134876" y="151674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algn="ctr" defTabSz="1644650">
                <a:lnSpc>
                  <a:spcPct val="90000"/>
                </a:lnSpc>
                <a:spcBef>
                  <a:spcPct val="0"/>
                </a:spcBef>
                <a:spcAft>
                  <a:spcPct val="35000"/>
                </a:spcAft>
              </a:pPr>
              <a:endParaRPr lang="en-US" sz="3700" b="1">
                <a:solidFill>
                  <a:prstClr val="black">
                    <a:hueOff val="0"/>
                    <a:satOff val="0"/>
                    <a:lumOff val="0"/>
                    <a:alphaOff val="0"/>
                  </a:prstClr>
                </a:solidFill>
              </a:endParaRPr>
            </a:p>
          </p:txBody>
        </p:sp>
        <p:sp>
          <p:nvSpPr>
            <p:cNvPr id="6" name="Shape 5"/>
            <p:cNvSpPr/>
            <p:nvPr/>
          </p:nvSpPr>
          <p:spPr>
            <a:xfrm>
              <a:off x="2586182" y="1854768"/>
              <a:ext cx="3227584" cy="3228075"/>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3303221" y="303093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algn="ctr" defTabSz="1644650">
                <a:lnSpc>
                  <a:spcPct val="90000"/>
                </a:lnSpc>
                <a:spcBef>
                  <a:spcPct val="0"/>
                </a:spcBef>
                <a:spcAft>
                  <a:spcPct val="35000"/>
                </a:spcAft>
              </a:pPr>
              <a:endParaRPr lang="en-US" sz="3700">
                <a:solidFill>
                  <a:prstClr val="black">
                    <a:hueOff val="0"/>
                    <a:satOff val="0"/>
                    <a:lumOff val="0"/>
                    <a:alphaOff val="0"/>
                  </a:prstClr>
                </a:solidFill>
              </a:endParaRPr>
            </a:p>
          </p:txBody>
        </p:sp>
        <p:sp>
          <p:nvSpPr>
            <p:cNvPr id="8" name="Block Arc 7"/>
            <p:cNvSpPr/>
            <p:nvPr/>
          </p:nvSpPr>
          <p:spPr>
            <a:xfrm>
              <a:off x="3712351" y="3931493"/>
              <a:ext cx="2772995" cy="2774106"/>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4200277" y="489911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algn="ctr" defTabSz="1644650">
                <a:lnSpc>
                  <a:spcPct val="90000"/>
                </a:lnSpc>
                <a:spcBef>
                  <a:spcPct val="0"/>
                </a:spcBef>
                <a:spcAft>
                  <a:spcPct val="35000"/>
                </a:spcAft>
              </a:pPr>
              <a:endParaRPr lang="en-US" sz="3700">
                <a:solidFill>
                  <a:prstClr val="black">
                    <a:hueOff val="0"/>
                    <a:satOff val="0"/>
                    <a:lumOff val="0"/>
                    <a:alphaOff val="0"/>
                  </a:prstClr>
                </a:solidFill>
              </a:endParaRPr>
            </a:p>
          </p:txBody>
        </p:sp>
      </p:grpSp>
      <p:pic>
        <p:nvPicPr>
          <p:cNvPr id="11266" name="Picture 2" descr="https://f17-zpc.zdn.vn/4158074084671036688/13dc6134f340241e7d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45067" y="545813"/>
            <a:ext cx="3952406" cy="584775"/>
          </a:xfrm>
          <a:prstGeom prst="rect">
            <a:avLst/>
          </a:prstGeom>
          <a:noFill/>
        </p:spPr>
        <p:txBody>
          <a:bodyPr wrap="square" rtlCol="0">
            <a:spAutoFit/>
          </a:bodyPr>
          <a:lstStyle/>
          <a:p>
            <a:r>
              <a:rPr lang="en-US" sz="3200" b="1" smtClean="0">
                <a:solidFill>
                  <a:srgbClr val="FF0000"/>
                </a:solidFill>
                <a:latin typeface="Times New Roman" pitchFamily="18" charset="0"/>
                <a:cs typeface="Times New Roman" pitchFamily="18" charset="0"/>
              </a:rPr>
              <a:t>Kết quả:</a:t>
            </a:r>
            <a:endParaRPr lang="en-US" sz="3200" b="1">
              <a:solidFill>
                <a:srgbClr val="FF0000"/>
              </a:solidFill>
              <a:latin typeface="Times New Roman" pitchFamily="18" charset="0"/>
              <a:cs typeface="Times New Roman" pitchFamily="18" charset="0"/>
            </a:endParaRPr>
          </a:p>
        </p:txBody>
      </p:sp>
      <p:sp>
        <p:nvSpPr>
          <p:cNvPr id="12" name="TextBox 11"/>
          <p:cNvSpPr txBox="1"/>
          <p:nvPr/>
        </p:nvSpPr>
        <p:spPr>
          <a:xfrm rot="10800000" flipV="1">
            <a:off x="1341546" y="1679416"/>
            <a:ext cx="6984802"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a:solidFill>
                  <a:schemeClr val="tx1"/>
                </a:solidFill>
              </a:rPr>
              <a:t>C</a:t>
            </a:r>
            <a:r>
              <a:rPr lang="vi-VN" sz="2000" b="1">
                <a:solidFill>
                  <a:schemeClr val="tx1"/>
                </a:solidFill>
              </a:rPr>
              <a:t>ác biện pháp được ứng dụng trong giờ học Tiếng Việt thực nghiệm đã mang đến một không khí tươi mới, một tinh thần hứng thú cho HS trong học tập và giao tiếp bằng tiếng Việt. </a:t>
            </a:r>
            <a:endParaRPr lang="en-US" sz="2000" b="1">
              <a:solidFill>
                <a:schemeClr val="tx1"/>
              </a:solidFill>
            </a:endParaRPr>
          </a:p>
        </p:txBody>
      </p:sp>
      <p:grpSp>
        <p:nvGrpSpPr>
          <p:cNvPr id="17" name="Group 16"/>
          <p:cNvGrpSpPr/>
          <p:nvPr/>
        </p:nvGrpSpPr>
        <p:grpSpPr>
          <a:xfrm>
            <a:off x="0" y="1683154"/>
            <a:ext cx="1320998" cy="1008188"/>
            <a:chOff x="476970" y="5507308"/>
            <a:chExt cx="1320998" cy="1008188"/>
          </a:xfrm>
        </p:grpSpPr>
        <p:grpSp>
          <p:nvGrpSpPr>
            <p:cNvPr id="18" name="Google Shape;234;p26"/>
            <p:cNvGrpSpPr/>
            <p:nvPr/>
          </p:nvGrpSpPr>
          <p:grpSpPr>
            <a:xfrm>
              <a:off x="476970" y="5507308"/>
              <a:ext cx="1320998" cy="1008188"/>
              <a:chOff x="3178902" y="4880926"/>
              <a:chExt cx="1320998" cy="1265866"/>
            </a:xfrm>
          </p:grpSpPr>
          <p:sp>
            <p:nvSpPr>
              <p:cNvPr id="20" name="Google Shape;235;p26"/>
              <p:cNvSpPr/>
              <p:nvPr/>
            </p:nvSpPr>
            <p:spPr>
              <a:xfrm>
                <a:off x="3179347" y="488092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rgbClr val="EAD1DC"/>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endParaRPr sz="1400" kern="0">
                  <a:solidFill>
                    <a:srgbClr val="000000"/>
                  </a:solidFill>
                  <a:latin typeface="Arial"/>
                  <a:ea typeface="Arial"/>
                  <a:cs typeface="Arial"/>
                  <a:sym typeface="Arial"/>
                </a:endParaRPr>
              </a:p>
            </p:txBody>
          </p:sp>
          <p:sp>
            <p:nvSpPr>
              <p:cNvPr id="21" name="Google Shape;236;p26"/>
              <p:cNvSpPr/>
              <p:nvPr/>
            </p:nvSpPr>
            <p:spPr>
              <a:xfrm>
                <a:off x="3178902" y="51386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endParaRPr kern="0">
                  <a:solidFill>
                    <a:sysClr val="windowText" lastClr="000000"/>
                  </a:solidFill>
                </a:endParaRPr>
              </a:p>
            </p:txBody>
          </p:sp>
        </p:grpSp>
        <p:sp>
          <p:nvSpPr>
            <p:cNvPr id="19" name="Google Shape;237;p26"/>
            <p:cNvSpPr/>
            <p:nvPr/>
          </p:nvSpPr>
          <p:spPr>
            <a:xfrm>
              <a:off x="810404" y="5834215"/>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kern="0">
                <a:solidFill>
                  <a:srgbClr val="FFFFFF"/>
                </a:solidFill>
                <a:latin typeface="Calibri"/>
                <a:ea typeface="Calibri"/>
                <a:cs typeface="Calibri"/>
                <a:sym typeface="Calibri"/>
              </a:endParaRPr>
            </a:p>
          </p:txBody>
        </p:sp>
      </p:grpSp>
      <p:pic>
        <p:nvPicPr>
          <p:cNvPr id="1229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24" t="16614" r="-2824" b="10830"/>
          <a:stretch/>
        </p:blipFill>
        <p:spPr bwMode="auto">
          <a:xfrm>
            <a:off x="932163" y="2895756"/>
            <a:ext cx="3308038" cy="320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2895755"/>
            <a:ext cx="4099122" cy="320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828800" y="6108007"/>
            <a:ext cx="5791200" cy="646331"/>
          </a:xfrm>
          <a:prstGeom prst="rect">
            <a:avLst/>
          </a:prstGeom>
          <a:noFill/>
        </p:spPr>
        <p:txBody>
          <a:bodyPr wrap="square" rtlCol="0">
            <a:spAutoFit/>
          </a:bodyPr>
          <a:lstStyle/>
          <a:p>
            <a:pPr algn="ctr"/>
            <a:r>
              <a:rPr lang="en-US" smtClean="0">
                <a:latin typeface="Times New Roman" pitchFamily="18" charset="0"/>
                <a:cs typeface="Times New Roman" pitchFamily="18" charset="0"/>
              </a:rPr>
              <a:t>Hình ảnh 5.1. Giờ dạy thực nghiệm của nhóm đề tài tại lớp thực nghiệm và lớp đối chứng</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10826162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3080"/>
            <a:ext cx="8839200" cy="325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14400" y="838200"/>
            <a:ext cx="7315200" cy="1676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endParaRPr lang="en-US" sz="3200" b="1" kern="0" smtClean="0">
              <a:solidFill>
                <a:prstClr val="black"/>
              </a:solidFill>
              <a:latin typeface="Times New Roman" pitchFamily="18" charset="0"/>
              <a:cs typeface="Times New Roman" pitchFamily="18" charset="0"/>
            </a:endParaRPr>
          </a:p>
          <a:p>
            <a:pPr lvl="0"/>
            <a:r>
              <a:rPr lang="en-US" sz="3200" b="1" kern="0" smtClean="0">
                <a:solidFill>
                  <a:prstClr val="black"/>
                </a:solidFill>
                <a:latin typeface="Times New Roman" pitchFamily="18" charset="0"/>
                <a:cs typeface="Times New Roman" pitchFamily="18" charset="0"/>
              </a:rPr>
              <a:t>II. </a:t>
            </a:r>
            <a:r>
              <a:rPr lang="vi-VN" sz="2400" b="1" smtClean="0">
                <a:solidFill>
                  <a:prstClr val="black"/>
                </a:solidFill>
                <a:latin typeface="Times New Roman" pitchFamily="18" charset="0"/>
                <a:cs typeface="Times New Roman" pitchFamily="18" charset="0"/>
              </a:rPr>
              <a:t>GỢI </a:t>
            </a:r>
            <a:r>
              <a:rPr lang="vi-VN" sz="2400" b="1">
                <a:solidFill>
                  <a:prstClr val="black"/>
                </a:solidFill>
                <a:latin typeface="Times New Roman" pitchFamily="18" charset="0"/>
                <a:cs typeface="Times New Roman" pitchFamily="18" charset="0"/>
              </a:rPr>
              <a:t>Ý MỘT SỐ VẤN ĐỀ NGHIÊN CỨU GẮN VỚI CHƯƠNG TRÌNH MÔN TIẾNG VIỆT Ở TIỂU HỌC (THEO C</a:t>
            </a:r>
            <a:r>
              <a:rPr lang="en-US" sz="2400" b="1">
                <a:solidFill>
                  <a:prstClr val="black"/>
                </a:solidFill>
                <a:latin typeface="Times New Roman" pitchFamily="18" charset="0"/>
                <a:cs typeface="Times New Roman" pitchFamily="18" charset="0"/>
              </a:rPr>
              <a:t>HƯƠNG TRÌNH </a:t>
            </a:r>
            <a:r>
              <a:rPr lang="vi-VN" sz="2400" b="1">
                <a:solidFill>
                  <a:prstClr val="black"/>
                </a:solidFill>
                <a:latin typeface="Times New Roman" pitchFamily="18" charset="0"/>
                <a:cs typeface="Times New Roman" pitchFamily="18" charset="0"/>
              </a:rPr>
              <a:t>GDPT MỚI)</a:t>
            </a:r>
            <a:endParaRPr lang="en-US" sz="2400" b="1">
              <a:solidFill>
                <a:prstClr val="black"/>
              </a:solidFill>
              <a:latin typeface="Times New Roman" pitchFamily="18" charset="0"/>
              <a:cs typeface="Times New Roman" pitchFamily="18" charset="0"/>
            </a:endParaRPr>
          </a:p>
          <a:p>
            <a:pPr algn="ctr"/>
            <a:r>
              <a:rPr lang="en-US" sz="2800" kern="0" smtClean="0">
                <a:solidFill>
                  <a:prstClr val="black"/>
                </a:solidFill>
                <a:latin typeface="Times New Roman" pitchFamily="18" charset="0"/>
                <a:cs typeface="Times New Roman" pitchFamily="18" charset="0"/>
              </a:rPr>
              <a:t> </a:t>
            </a:r>
            <a:endParaRPr lang="en-US" sz="2800" i="1" kern="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66562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2058" y="1262612"/>
            <a:ext cx="990415" cy="2097632"/>
            <a:chOff x="1580481" y="1066800"/>
            <a:chExt cx="990415" cy="2097632"/>
          </a:xfrm>
        </p:grpSpPr>
        <p:grpSp>
          <p:nvGrpSpPr>
            <p:cNvPr id="2" name="Group 1"/>
            <p:cNvGrpSpPr/>
            <p:nvPr/>
          </p:nvGrpSpPr>
          <p:grpSpPr>
            <a:xfrm>
              <a:off x="1580481" y="1066800"/>
              <a:ext cx="990415" cy="2097632"/>
              <a:chOff x="1580481" y="1066800"/>
              <a:chExt cx="990415" cy="2097632"/>
            </a:xfrm>
          </p:grpSpPr>
          <p:sp>
            <p:nvSpPr>
              <p:cNvPr id="3" name="Google Shape;227;p26"/>
              <p:cNvSpPr/>
              <p:nvPr/>
            </p:nvSpPr>
            <p:spPr>
              <a:xfrm>
                <a:off x="1580481" y="1066800"/>
                <a:ext cx="990415"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ea typeface="Arial"/>
                  <a:cs typeface="Arial"/>
                  <a:sym typeface="Arial"/>
                </a:endParaRPr>
              </a:p>
            </p:txBody>
          </p:sp>
          <p:sp>
            <p:nvSpPr>
              <p:cNvPr id="4" name="Google Shape;228;p26"/>
              <p:cNvSpPr/>
              <p:nvPr/>
            </p:nvSpPr>
            <p:spPr>
              <a:xfrm>
                <a:off x="2155409" y="2283179"/>
                <a:ext cx="177143"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ea typeface="Arial"/>
                  <a:cs typeface="Arial"/>
                  <a:sym typeface="Arial"/>
                </a:endParaRPr>
              </a:p>
            </p:txBody>
          </p:sp>
        </p:grpSp>
        <p:sp>
          <p:nvSpPr>
            <p:cNvPr id="5" name="Google Shape;233;p26"/>
            <p:cNvSpPr/>
            <p:nvPr/>
          </p:nvSpPr>
          <p:spPr>
            <a:xfrm>
              <a:off x="1773558" y="1522545"/>
              <a:ext cx="530846"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smtClean="0">
                <a:ln>
                  <a:noFill/>
                </a:ln>
                <a:solidFill>
                  <a:srgbClr val="FFFFFF"/>
                </a:solidFill>
                <a:effectLst/>
                <a:uLnTx/>
                <a:uFillTx/>
                <a:latin typeface="Calibri"/>
                <a:ea typeface="Calibri"/>
                <a:cs typeface="Calibri"/>
                <a:sym typeface="Calibri"/>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49" y="3048000"/>
            <a:ext cx="1011237"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37596" y="1480431"/>
            <a:ext cx="694338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b="1" i="1">
                <a:latin typeface="Times New Roman"/>
                <a:ea typeface="Times New Roman"/>
              </a:rPr>
              <a:t>1. Chương trình Tiếng Việt mới yêu cầu phát triển các năng lực cơ bản cho học sinh</a:t>
            </a:r>
            <a:endParaRPr lang="en-US" sz="2400"/>
          </a:p>
        </p:txBody>
      </p:sp>
      <p:sp>
        <p:nvSpPr>
          <p:cNvPr id="8" name="Rectangle 7"/>
          <p:cNvSpPr/>
          <p:nvPr/>
        </p:nvSpPr>
        <p:spPr>
          <a:xfrm>
            <a:off x="1819616" y="3429000"/>
            <a:ext cx="714087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b="1" i="1" smtClean="0">
                <a:latin typeface="Times New Roman"/>
                <a:ea typeface="Times New Roman"/>
              </a:rPr>
              <a:t>2. Những </a:t>
            </a:r>
            <a:r>
              <a:rPr lang="en-US" sz="2400" b="1" i="1">
                <a:latin typeface="Times New Roman"/>
                <a:ea typeface="Times New Roman"/>
              </a:rPr>
              <a:t>vấn đề có thể hướng </a:t>
            </a:r>
            <a:r>
              <a:rPr lang="en-US" sz="2400" b="1" i="1" smtClean="0">
                <a:latin typeface="Times New Roman"/>
                <a:ea typeface="Times New Roman"/>
              </a:rPr>
              <a:t>vào nghiên</a:t>
            </a:r>
          </a:p>
          <a:p>
            <a:pPr algn="ctr"/>
            <a:r>
              <a:rPr lang="en-US" sz="2400" b="1" i="1" smtClean="0">
                <a:latin typeface="Times New Roman"/>
                <a:ea typeface="Times New Roman"/>
              </a:rPr>
              <a:t> </a:t>
            </a:r>
            <a:r>
              <a:rPr lang="en-US" sz="2400" b="1" i="1">
                <a:latin typeface="Times New Roman"/>
                <a:ea typeface="Times New Roman"/>
              </a:rPr>
              <a:t>cứu hiện </a:t>
            </a:r>
            <a:r>
              <a:rPr lang="en-US" sz="2400" b="1" i="1" smtClean="0">
                <a:latin typeface="Times New Roman"/>
                <a:ea typeface="Times New Roman"/>
              </a:rPr>
              <a:t>nay</a:t>
            </a:r>
            <a:endParaRPr lang="en-US" sz="2400" i="1"/>
          </a:p>
        </p:txBody>
      </p:sp>
    </p:spTree>
    <p:extLst>
      <p:ext uri="{BB962C8B-B14F-4D97-AF65-F5344CB8AC3E}">
        <p14:creationId xmlns:p14="http://schemas.microsoft.com/office/powerpoint/2010/main" val="3815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8229600" cy="830997"/>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smtClean="0">
                <a:ln>
                  <a:noFill/>
                </a:ln>
                <a:solidFill>
                  <a:sysClr val="windowText" lastClr="000000"/>
                </a:solidFill>
                <a:effectLst/>
                <a:uLnTx/>
                <a:uFillTx/>
                <a:latin typeface="Times New Roman"/>
                <a:ea typeface="Times New Roman"/>
                <a:cs typeface="+mn-cs"/>
              </a:rPr>
              <a:t>1. Chương trình Tiếng Việt mới yêu cầu phát triển các năng lực cơ bản cho học sinh, gồm:</a:t>
            </a:r>
            <a:endParaRPr kumimoji="0" lang="en-US" sz="2400" b="0" i="0" u="none" strike="noStrike" kern="0" cap="none" spc="0" normalizeH="0" baseline="0" noProof="0" smtClean="0">
              <a:ln>
                <a:noFill/>
              </a:ln>
              <a:solidFill>
                <a:sysClr val="windowText" lastClr="000000"/>
              </a:solidFill>
              <a:effectLst/>
              <a:uLnTx/>
              <a:uFillTx/>
              <a:latin typeface="Trebuchet MS"/>
              <a:ea typeface="+mn-ea"/>
              <a:cs typeface="+mn-cs"/>
            </a:endParaRPr>
          </a:p>
        </p:txBody>
      </p:sp>
      <p:grpSp>
        <p:nvGrpSpPr>
          <p:cNvPr id="8" name="Group 7"/>
          <p:cNvGrpSpPr/>
          <p:nvPr/>
        </p:nvGrpSpPr>
        <p:grpSpPr>
          <a:xfrm>
            <a:off x="2895600" y="1407227"/>
            <a:ext cx="3276600" cy="1011148"/>
            <a:chOff x="2895600" y="1849348"/>
            <a:chExt cx="3276600" cy="1219200"/>
          </a:xfrm>
        </p:grpSpPr>
        <p:sp>
          <p:nvSpPr>
            <p:cNvPr id="6" name="Rounded Rectangle 5"/>
            <p:cNvSpPr/>
            <p:nvPr/>
          </p:nvSpPr>
          <p:spPr>
            <a:xfrm>
              <a:off x="2895600" y="1849348"/>
              <a:ext cx="32766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Rectangle 2"/>
            <p:cNvSpPr/>
            <p:nvPr/>
          </p:nvSpPr>
          <p:spPr>
            <a:xfrm>
              <a:off x="3010085" y="2110621"/>
              <a:ext cx="3047629" cy="523219"/>
            </a:xfrm>
            <a:prstGeom prst="rect">
              <a:avLst/>
            </a:prstGeom>
          </p:spPr>
          <p:txBody>
            <a:bodyPr wrap="none">
              <a:spAutoFit/>
            </a:bodyPr>
            <a:lstStyle/>
            <a:p>
              <a:r>
                <a:rPr lang="en-US" sz="2800" i="1">
                  <a:latin typeface="Times New Roman"/>
                  <a:ea typeface="Calibri"/>
                </a:rPr>
                <a:t>Năng lực ngôn ngữ </a:t>
              </a:r>
              <a:endParaRPr lang="en-US" sz="2800"/>
            </a:p>
          </p:txBody>
        </p:sp>
      </p:grpSp>
      <p:grpSp>
        <p:nvGrpSpPr>
          <p:cNvPr id="14" name="Group 13"/>
          <p:cNvGrpSpPr/>
          <p:nvPr/>
        </p:nvGrpSpPr>
        <p:grpSpPr>
          <a:xfrm>
            <a:off x="2895600" y="2604927"/>
            <a:ext cx="3276600" cy="990600"/>
            <a:chOff x="2895600" y="3733800"/>
            <a:chExt cx="3276600" cy="990600"/>
          </a:xfrm>
        </p:grpSpPr>
        <p:sp>
          <p:nvSpPr>
            <p:cNvPr id="7" name="Rounded Rectangle 6"/>
            <p:cNvSpPr/>
            <p:nvPr/>
          </p:nvSpPr>
          <p:spPr>
            <a:xfrm>
              <a:off x="2895600" y="3733800"/>
              <a:ext cx="3276600" cy="99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Rectangle 3"/>
            <p:cNvSpPr/>
            <p:nvPr/>
          </p:nvSpPr>
          <p:spPr>
            <a:xfrm>
              <a:off x="3128706" y="3887057"/>
              <a:ext cx="2810385" cy="523220"/>
            </a:xfrm>
            <a:prstGeom prst="rect">
              <a:avLst/>
            </a:prstGeom>
          </p:spPr>
          <p:txBody>
            <a:bodyPr wrap="none">
              <a:spAutoFit/>
            </a:bodyPr>
            <a:lstStyle/>
            <a:p>
              <a:r>
                <a:rPr lang="vi-VN" sz="2800" i="1"/>
                <a:t>Năng lực văn học </a:t>
              </a:r>
              <a:endParaRPr lang="en-US" sz="2800" i="1"/>
            </a:p>
          </p:txBody>
        </p:sp>
      </p:grpSp>
      <p:sp>
        <p:nvSpPr>
          <p:cNvPr id="12" name="Right Arrow 11"/>
          <p:cNvSpPr/>
          <p:nvPr/>
        </p:nvSpPr>
        <p:spPr>
          <a:xfrm>
            <a:off x="1828800" y="3100227"/>
            <a:ext cx="609600" cy="371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753455" y="1726962"/>
            <a:ext cx="609600" cy="371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f61-zpg-r.zdn.vn/1775703263194111951/3bb7d513d9110e4f5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58771"/>
            <a:ext cx="6400800" cy="306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69"/>
            <a:ext cx="9141883"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52400"/>
            <a:ext cx="8458200" cy="46166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smtClean="0">
                <a:ln>
                  <a:noFill/>
                </a:ln>
                <a:solidFill>
                  <a:sysClr val="windowText" lastClr="000000"/>
                </a:solidFill>
                <a:effectLst/>
                <a:uLnTx/>
                <a:uFillTx/>
                <a:latin typeface="Times New Roman"/>
                <a:ea typeface="Times New Roman"/>
                <a:cs typeface="+mn-cs"/>
              </a:rPr>
              <a:t>2. Những vấn đề có thể hướng vào nghiê</a:t>
            </a:r>
            <a:r>
              <a:rPr kumimoji="0" lang="en-US" sz="2400" b="1" i="1" u="none" strike="noStrike" kern="0" cap="none" spc="0" normalizeH="0" noProof="0" smtClean="0">
                <a:ln>
                  <a:noFill/>
                </a:ln>
                <a:solidFill>
                  <a:sysClr val="windowText" lastClr="000000"/>
                </a:solidFill>
                <a:effectLst/>
                <a:uLnTx/>
                <a:uFillTx/>
                <a:latin typeface="Times New Roman"/>
                <a:ea typeface="Times New Roman"/>
                <a:cs typeface="+mn-cs"/>
              </a:rPr>
              <a:t> n </a:t>
            </a:r>
            <a:r>
              <a:rPr kumimoji="0" lang="en-US" sz="2400" b="1" i="1" u="none" strike="noStrike" kern="0" cap="none" spc="0" normalizeH="0" baseline="0" noProof="0" smtClean="0">
                <a:ln>
                  <a:noFill/>
                </a:ln>
                <a:solidFill>
                  <a:sysClr val="windowText" lastClr="000000"/>
                </a:solidFill>
                <a:effectLst/>
                <a:uLnTx/>
                <a:uFillTx/>
                <a:latin typeface="Times New Roman"/>
                <a:ea typeface="Times New Roman"/>
                <a:cs typeface="+mn-cs"/>
              </a:rPr>
              <a:t>cứu hiện nay:</a:t>
            </a:r>
            <a:endParaRPr kumimoji="0" lang="en-US" sz="2400" b="0" i="1" u="none" strike="noStrike" kern="0" cap="none" spc="0" normalizeH="0" baseline="0" noProof="0" smtClean="0">
              <a:ln>
                <a:noFill/>
              </a:ln>
              <a:solidFill>
                <a:sysClr val="windowText" lastClr="000000"/>
              </a:solidFill>
              <a:effectLst/>
              <a:uLnTx/>
              <a:uFillTx/>
              <a:latin typeface="Trebuchet MS"/>
              <a:ea typeface="+mn-ea"/>
              <a:cs typeface="+mn-cs"/>
            </a:endParaRPr>
          </a:p>
        </p:txBody>
      </p:sp>
      <p:sp>
        <p:nvSpPr>
          <p:cNvPr id="3" name="Rectangle 2"/>
          <p:cNvSpPr/>
          <p:nvPr/>
        </p:nvSpPr>
        <p:spPr>
          <a:xfrm>
            <a:off x="2895600" y="914400"/>
            <a:ext cx="60960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a:t>- Đối với kĩ năng đọc: Có thể nghiên cứu các phương diện về đọc hiểu, đọc mở rộng. </a:t>
            </a:r>
            <a:endParaRPr lang="en-US" sz="2400"/>
          </a:p>
        </p:txBody>
      </p:sp>
      <p:sp>
        <p:nvSpPr>
          <p:cNvPr id="4" name="Rectangle 3"/>
          <p:cNvSpPr/>
          <p:nvPr/>
        </p:nvSpPr>
        <p:spPr>
          <a:xfrm>
            <a:off x="2971800" y="2187378"/>
            <a:ext cx="594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400"/>
              <a:t>- Đối với kĩ năng viết: </a:t>
            </a:r>
            <a:r>
              <a:rPr lang="en-US" sz="2400">
                <a:latin typeface="Times New Roman" pitchFamily="18" charset="0"/>
                <a:cs typeface="Times New Roman" pitchFamily="18" charset="0"/>
              </a:rPr>
              <a:t>C</a:t>
            </a:r>
            <a:r>
              <a:rPr lang="vi-VN" sz="2400" smtClean="0"/>
              <a:t>ó </a:t>
            </a:r>
            <a:r>
              <a:rPr lang="vi-VN" sz="2400"/>
              <a:t>thể nghiên cứu về các phương diện chủ yếu như: </a:t>
            </a:r>
            <a:r>
              <a:rPr lang="en-US" sz="2400" smtClean="0">
                <a:latin typeface="Times New Roman" pitchFamily="18" charset="0"/>
                <a:cs typeface="Times New Roman" pitchFamily="18" charset="0"/>
              </a:rPr>
              <a:t>V</a:t>
            </a:r>
            <a:r>
              <a:rPr lang="vi-VN" sz="2400" smtClean="0"/>
              <a:t>iết </a:t>
            </a:r>
            <a:r>
              <a:rPr lang="vi-VN" sz="2400"/>
              <a:t>chữ; chính tả; tạo lập đoạn văn, tạo lập văn bản. </a:t>
            </a:r>
            <a:endParaRPr lang="en-US" sz="240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395" r="9130"/>
          <a:stretch/>
        </p:blipFill>
        <p:spPr bwMode="auto">
          <a:xfrm>
            <a:off x="4578850" y="4080221"/>
            <a:ext cx="4530903" cy="274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6440" y="3657600"/>
            <a:ext cx="4341260"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latin typeface="Times New Roman"/>
                <a:ea typeface="Times New Roman"/>
              </a:rPr>
              <a:t>- Đối với kĩ năng nói, nghe: Đây là những kĩ năng hết sức quan trọng trong việc phát triển năng lực giao tiếp cho </a:t>
            </a:r>
            <a:r>
              <a:rPr lang="en-US" sz="2400" smtClean="0">
                <a:latin typeface="Times New Roman"/>
                <a:ea typeface="Times New Roman"/>
              </a:rPr>
              <a:t>HSTH. Có </a:t>
            </a:r>
            <a:r>
              <a:rPr lang="en-US" sz="2400">
                <a:latin typeface="Times New Roman"/>
                <a:ea typeface="Times New Roman"/>
              </a:rPr>
              <a:t>thể tập trung nghiên cứu vào các khía cạnh cụ thể như: </a:t>
            </a:r>
            <a:r>
              <a:rPr lang="en-US" sz="2400" smtClean="0">
                <a:latin typeface="Times New Roman"/>
                <a:ea typeface="Times New Roman"/>
              </a:rPr>
              <a:t>Kể </a:t>
            </a:r>
            <a:r>
              <a:rPr lang="en-US" sz="2400">
                <a:latin typeface="Times New Roman"/>
                <a:ea typeface="Times New Roman"/>
              </a:rPr>
              <a:t>chuyện, giới thiệu, thuyết minh. </a:t>
            </a:r>
            <a:endParaRPr lang="en-US" sz="2400"/>
          </a:p>
        </p:txBody>
      </p:sp>
      <p:cxnSp>
        <p:nvCxnSpPr>
          <p:cNvPr id="7" name="Straight Arrow Connector 6"/>
          <p:cNvCxnSpPr/>
          <p:nvPr/>
        </p:nvCxnSpPr>
        <p:spPr>
          <a:xfrm flipV="1">
            <a:off x="838200" y="1447800"/>
            <a:ext cx="1676400" cy="29759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a:off x="838200" y="1745397"/>
            <a:ext cx="1828800" cy="99780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838200" y="1745397"/>
            <a:ext cx="685800" cy="167416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8706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76" b="16501"/>
          <a:stretch/>
        </p:blipFill>
        <p:spPr bwMode="auto">
          <a:xfrm>
            <a:off x="1142999" y="3621639"/>
            <a:ext cx="7172325" cy="323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536" b="6864"/>
          <a:stretch/>
        </p:blipFill>
        <p:spPr bwMode="auto">
          <a:xfrm>
            <a:off x="1371600" y="11987"/>
            <a:ext cx="6502400" cy="388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9408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7483" y="3550503"/>
            <a:ext cx="3083860" cy="830997"/>
          </a:xfrm>
          <a:prstGeom prst="rect">
            <a:avLst/>
          </a:prstGeom>
          <a:noFill/>
        </p:spPr>
        <p:txBody>
          <a:bodyPr wrap="square" rtlCol="0">
            <a:spAutoFit/>
          </a:bodyPr>
          <a:lstStyle/>
          <a:p>
            <a:r>
              <a:rPr lang="en-US" sz="2400" b="1" smtClean="0">
                <a:latin typeface="Times New Roman" pitchFamily="18" charset="0"/>
                <a:cs typeface="Times New Roman" pitchFamily="18" charset="0"/>
              </a:rPr>
              <a:t>Giảng viên hướng dẫn</a:t>
            </a:r>
          </a:p>
          <a:p>
            <a:r>
              <a:rPr lang="en-US" sz="2400" b="1" smtClean="0">
                <a:latin typeface="Times New Roman" pitchFamily="18" charset="0"/>
                <a:cs typeface="Times New Roman" pitchFamily="18" charset="0"/>
              </a:rPr>
              <a:t>TS. Điêu Thị Tú Uyên</a:t>
            </a:r>
            <a:endParaRPr lang="en-US" sz="2400" b="1">
              <a:latin typeface="Times New Roman" pitchFamily="18" charset="0"/>
              <a:cs typeface="Times New Roman" pitchFamily="18" charset="0"/>
            </a:endParaRPr>
          </a:p>
        </p:txBody>
      </p:sp>
      <p:sp>
        <p:nvSpPr>
          <p:cNvPr id="5" name="Rectangle 4"/>
          <p:cNvSpPr/>
          <p:nvPr/>
        </p:nvSpPr>
        <p:spPr>
          <a:xfrm>
            <a:off x="1705616" y="76200"/>
            <a:ext cx="5935727" cy="523220"/>
          </a:xfrm>
          <a:prstGeom prst="rect">
            <a:avLst/>
          </a:prstGeom>
          <a:noFill/>
        </p:spPr>
        <p:txBody>
          <a:bodyPr wrap="none" lIns="91440" tIns="45720" rIns="91440" bIns="45720">
            <a:spAutoFit/>
          </a:bodyPr>
          <a:lstStyle/>
          <a:p>
            <a:pPr algn="ctr" defTabSz="457200"/>
            <a:r>
              <a:rPr lang="en-US" sz="2800" b="1" smtClean="0">
                <a:ln w="12700">
                  <a:solidFill>
                    <a:srgbClr val="865640">
                      <a:lumMod val="50000"/>
                    </a:srgbClr>
                  </a:solidFill>
                  <a:prstDash val="solid"/>
                </a:ln>
                <a:solidFill>
                  <a:srgbClr val="FF0000"/>
                </a:solidFill>
                <a:effectLst>
                  <a:innerShdw blurRad="177800">
                    <a:srgbClr val="865640">
                      <a:lumMod val="50000"/>
                    </a:srgbClr>
                  </a:innerShdw>
                </a:effectLst>
              </a:rPr>
              <a:t>ĐỀ TÀI NGHIÊN CỨU KHOA HỌC:</a:t>
            </a:r>
            <a:endParaRPr lang="en-US" sz="2800" b="1" dirty="0">
              <a:ln w="12700">
                <a:solidFill>
                  <a:srgbClr val="865640">
                    <a:lumMod val="50000"/>
                  </a:srgbClr>
                </a:solidFill>
                <a:prstDash val="solid"/>
              </a:ln>
              <a:solidFill>
                <a:srgbClr val="FF0000"/>
              </a:solidFill>
              <a:effectLst>
                <a:innerShdw blurRad="177800">
                  <a:srgbClr val="865640">
                    <a:lumMod val="50000"/>
                  </a:srgbClr>
                </a:innerShdw>
              </a:effectLst>
            </a:endParaRPr>
          </a:p>
        </p:txBody>
      </p:sp>
      <p:sp>
        <p:nvSpPr>
          <p:cNvPr id="6" name="TextBox 5"/>
          <p:cNvSpPr txBox="1"/>
          <p:nvPr/>
        </p:nvSpPr>
        <p:spPr>
          <a:xfrm>
            <a:off x="193497" y="533400"/>
            <a:ext cx="8493303" cy="1107996"/>
          </a:xfrm>
          <a:prstGeom prst="rect">
            <a:avLst/>
          </a:prstGeom>
          <a:noFill/>
        </p:spPr>
        <p:txBody>
          <a:bodyPr wrap="square" rtlCol="0">
            <a:spAutoFit/>
          </a:bodyPr>
          <a:lstStyle/>
          <a:p>
            <a:r>
              <a:rPr lang="en-US" sz="2200" b="1" i="1" smtClean="0">
                <a:latin typeface="Times New Roman" pitchFamily="18" charset="0"/>
                <a:cs typeface="Times New Roman" pitchFamily="18" charset="0"/>
              </a:rPr>
              <a:t>Biện pháp phát triển kĩ năng nói trong học tập môn Tiếng Việt cho học sinh lớp 1, Trường Tiểu học Chiềng Bằng, xã Chiềng Bằng, huyện Quỳnh Nhai, tỉnh Sơn La.</a:t>
            </a:r>
            <a:endParaRPr lang="en-US" sz="2200" b="1" i="1">
              <a:latin typeface="Times New Roman" pitchFamily="18" charset="0"/>
              <a:cs typeface="Times New Roman" pitchFamily="18" charset="0"/>
            </a:endParaRPr>
          </a:p>
        </p:txBody>
      </p:sp>
      <p:pic>
        <p:nvPicPr>
          <p:cNvPr id="7" name="Picture 6" descr="IMG_673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52723"/>
            <a:ext cx="3302000" cy="4953000"/>
          </a:xfrm>
          <a:prstGeom prst="rect">
            <a:avLst/>
          </a:prstGeom>
        </p:spPr>
      </p:pic>
    </p:spTree>
    <p:extLst>
      <p:ext uri="{BB962C8B-B14F-4D97-AF65-F5344CB8AC3E}">
        <p14:creationId xmlns:p14="http://schemas.microsoft.com/office/powerpoint/2010/main" val="323139588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2036" y="5503128"/>
            <a:ext cx="2174489" cy="63561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US" sz="1600" b="1" dirty="0" err="1" smtClean="0">
                <a:solidFill>
                  <a:schemeClr val="tx1"/>
                </a:solidFill>
              </a:rPr>
              <a:t>Tòng</a:t>
            </a:r>
            <a:r>
              <a:rPr lang="en-US" sz="1600" b="1" dirty="0" smtClean="0">
                <a:solidFill>
                  <a:schemeClr val="tx1"/>
                </a:solidFill>
              </a:rPr>
              <a:t> </a:t>
            </a:r>
            <a:r>
              <a:rPr lang="en-US" sz="1600" b="1" dirty="0" err="1" smtClean="0">
                <a:solidFill>
                  <a:schemeClr val="tx1"/>
                </a:solidFill>
              </a:rPr>
              <a:t>Thị</a:t>
            </a:r>
            <a:r>
              <a:rPr lang="en-US" sz="1600" b="1" dirty="0" smtClean="0">
                <a:solidFill>
                  <a:schemeClr val="tx1"/>
                </a:solidFill>
              </a:rPr>
              <a:t> Lan</a:t>
            </a:r>
            <a:endParaRPr lang="en-US" sz="1600" b="1" dirty="0">
              <a:solidFill>
                <a:schemeClr val="tx1"/>
              </a:solidFill>
            </a:endParaRPr>
          </a:p>
          <a:p>
            <a:pPr algn="ctr" defTabSz="457200"/>
            <a:r>
              <a:rPr lang="en-US" sz="1600" b="1" dirty="0" err="1" smtClean="0">
                <a:solidFill>
                  <a:schemeClr val="tx1"/>
                </a:solidFill>
              </a:rPr>
              <a:t>Chủ</a:t>
            </a:r>
            <a:r>
              <a:rPr lang="en-US" sz="1600" b="1" dirty="0" smtClean="0">
                <a:solidFill>
                  <a:schemeClr val="tx1"/>
                </a:solidFill>
              </a:rPr>
              <a:t> </a:t>
            </a:r>
            <a:r>
              <a:rPr lang="en-US" sz="1600" b="1" dirty="0" err="1" smtClean="0">
                <a:solidFill>
                  <a:schemeClr val="tx1"/>
                </a:solidFill>
              </a:rPr>
              <a:t>nhiệm</a:t>
            </a:r>
            <a:r>
              <a:rPr lang="en-US" sz="1600" b="1" dirty="0" smtClean="0">
                <a:solidFill>
                  <a:schemeClr val="tx1"/>
                </a:solidFill>
              </a:rPr>
              <a:t> </a:t>
            </a:r>
            <a:r>
              <a:rPr lang="en-US" sz="1600" b="1" dirty="0" err="1" smtClean="0">
                <a:solidFill>
                  <a:schemeClr val="tx1"/>
                </a:solidFill>
              </a:rPr>
              <a:t>đề</a:t>
            </a:r>
            <a:r>
              <a:rPr lang="en-US" sz="1600" b="1" dirty="0" smtClean="0">
                <a:solidFill>
                  <a:schemeClr val="tx1"/>
                </a:solidFill>
              </a:rPr>
              <a:t> </a:t>
            </a:r>
            <a:r>
              <a:rPr lang="en-US" sz="1600" b="1" dirty="0" err="1" smtClean="0">
                <a:solidFill>
                  <a:schemeClr val="tx1"/>
                </a:solidFill>
              </a:rPr>
              <a:t>tài</a:t>
            </a:r>
            <a:r>
              <a:rPr lang="en-US" sz="1600" b="1" dirty="0" smtClean="0">
                <a:solidFill>
                  <a:schemeClr val="tx1"/>
                </a:solidFill>
              </a:rPr>
              <a:t/>
            </a:r>
            <a:br>
              <a:rPr lang="en-US" sz="1600" b="1" dirty="0" smtClean="0">
                <a:solidFill>
                  <a:schemeClr val="tx1"/>
                </a:solidFill>
              </a:rPr>
            </a:br>
            <a:r>
              <a:rPr lang="en-US" sz="1600" b="1" dirty="0" smtClean="0">
                <a:solidFill>
                  <a:schemeClr val="tx1"/>
                </a:solidFill>
              </a:rPr>
              <a:t>ĐT: 0352682476</a:t>
            </a:r>
            <a:endParaRPr lang="en-US" sz="1600" b="1" dirty="0">
              <a:solidFill>
                <a:schemeClr val="tx1"/>
              </a:solidFill>
            </a:endParaRPr>
          </a:p>
        </p:txBody>
      </p:sp>
      <p:sp>
        <p:nvSpPr>
          <p:cNvPr id="10" name="Rectangle 9"/>
          <p:cNvSpPr/>
          <p:nvPr/>
        </p:nvSpPr>
        <p:spPr>
          <a:xfrm>
            <a:off x="2529978" y="5503128"/>
            <a:ext cx="2169841" cy="63562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US" sz="1600" b="1" smtClean="0">
                <a:solidFill>
                  <a:schemeClr val="tx1"/>
                </a:solidFill>
              </a:rPr>
              <a:t>Lò Thị Chiểu</a:t>
            </a:r>
          </a:p>
        </p:txBody>
      </p:sp>
      <p:sp>
        <p:nvSpPr>
          <p:cNvPr id="12" name="Rectangle 11"/>
          <p:cNvSpPr/>
          <p:nvPr/>
        </p:nvSpPr>
        <p:spPr>
          <a:xfrm>
            <a:off x="2340840" y="457200"/>
            <a:ext cx="4717958" cy="523220"/>
          </a:xfrm>
          <a:prstGeom prst="rect">
            <a:avLst/>
          </a:prstGeom>
          <a:noFill/>
        </p:spPr>
        <p:txBody>
          <a:bodyPr wrap="none" lIns="91440" tIns="45720" rIns="91440" bIns="45720">
            <a:spAutoFit/>
          </a:bodyPr>
          <a:lstStyle/>
          <a:p>
            <a:pPr algn="ctr" defTabSz="457200"/>
            <a:r>
              <a:rPr lang="en-US" sz="2800" b="1" smtClean="0">
                <a:ln w="12700">
                  <a:solidFill>
                    <a:srgbClr val="865640">
                      <a:lumMod val="50000"/>
                    </a:srgbClr>
                  </a:solidFill>
                  <a:prstDash val="solid"/>
                </a:ln>
                <a:solidFill>
                  <a:srgbClr val="FF0000"/>
                </a:solidFill>
                <a:effectLst>
                  <a:innerShdw blurRad="177800">
                    <a:srgbClr val="865640">
                      <a:lumMod val="50000"/>
                    </a:srgbClr>
                  </a:innerShdw>
                </a:effectLst>
              </a:rPr>
              <a:t>Nhóm sinh viên thực hiện:</a:t>
            </a:r>
            <a:endParaRPr lang="en-US" sz="2800" b="1" dirty="0">
              <a:ln w="12700">
                <a:solidFill>
                  <a:srgbClr val="865640">
                    <a:lumMod val="50000"/>
                  </a:srgbClr>
                </a:solidFill>
                <a:prstDash val="solid"/>
              </a:ln>
              <a:solidFill>
                <a:srgbClr val="FF0000"/>
              </a:solidFill>
              <a:effectLst>
                <a:innerShdw blurRad="177800">
                  <a:srgbClr val="865640">
                    <a:lumMod val="50000"/>
                  </a:srgbClr>
                </a:innerShdw>
              </a:effectLst>
            </a:endParaRPr>
          </a:p>
        </p:txBody>
      </p:sp>
      <p:pic>
        <p:nvPicPr>
          <p:cNvPr id="2050" name="Picture 2"/>
          <p:cNvPicPr>
            <a:picLocks noGrp="1" noChangeAspect="1" noChangeArrowheads="1"/>
          </p:cNvPicPr>
          <p:nvPr>
            <p:ph sz="quarter" idx="1"/>
          </p:nvPr>
        </p:nvPicPr>
        <p:blipFill rotWithShape="1">
          <a:blip r:embed="rId2" cstate="print">
            <a:extLst>
              <a:ext uri="{28A0092B-C50C-407E-A947-70E740481C1C}">
                <a14:useLocalDpi xmlns:a14="http://schemas.microsoft.com/office/drawing/2010/main" val="0"/>
              </a:ext>
            </a:extLst>
          </a:blip>
          <a:srcRect l="7684" t="13886" r="20007" b="6120"/>
          <a:stretch/>
        </p:blipFill>
        <p:spPr bwMode="auto">
          <a:xfrm>
            <a:off x="2067" y="1905000"/>
            <a:ext cx="2312438" cy="341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1" t="23391" r="1971" b="5995"/>
          <a:stretch/>
        </p:blipFill>
        <p:spPr bwMode="auto">
          <a:xfrm>
            <a:off x="2340840" y="1899224"/>
            <a:ext cx="2235773" cy="340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55" t="31011" r="21486" b="416"/>
          <a:stretch/>
        </p:blipFill>
        <p:spPr bwMode="auto">
          <a:xfrm>
            <a:off x="4652936" y="1926571"/>
            <a:ext cx="2119765" cy="338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30" t="22318" r="15226"/>
          <a:stretch/>
        </p:blipFill>
        <p:spPr bwMode="auto">
          <a:xfrm>
            <a:off x="6807806" y="1930077"/>
            <a:ext cx="2195781" cy="342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452080" y="5503128"/>
            <a:ext cx="2320621" cy="63561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457200"/>
            <a:r>
              <a:rPr lang="en-US" sz="1600" b="1" smtClean="0">
                <a:solidFill>
                  <a:prstClr val="white"/>
                </a:solidFill>
              </a:rPr>
              <a:t> </a:t>
            </a:r>
            <a:r>
              <a:rPr lang="en-US" sz="1600" b="1" smtClean="0">
                <a:solidFill>
                  <a:schemeClr val="tx1"/>
                </a:solidFill>
              </a:rPr>
              <a:t>Quàng Thị Chinh</a:t>
            </a:r>
            <a:endParaRPr lang="en-US" sz="1600" b="1" dirty="0">
              <a:solidFill>
                <a:schemeClr val="tx1"/>
              </a:solidFill>
            </a:endParaRPr>
          </a:p>
        </p:txBody>
      </p:sp>
      <p:sp>
        <p:nvSpPr>
          <p:cNvPr id="17" name="Rectangle 16"/>
          <p:cNvSpPr/>
          <p:nvPr/>
        </p:nvSpPr>
        <p:spPr>
          <a:xfrm>
            <a:off x="6751030" y="5494584"/>
            <a:ext cx="2320621" cy="635619"/>
          </a:xfrm>
          <a:prstGeom prst="rect">
            <a:avLst/>
          </a:prstGeom>
          <a:no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defTabSz="457200"/>
            <a:r>
              <a:rPr lang="en-US" smtClean="0">
                <a:solidFill>
                  <a:prstClr val="white"/>
                </a:solidFill>
              </a:rPr>
              <a:t> </a:t>
            </a:r>
            <a:r>
              <a:rPr lang="en-US" sz="1600" b="1" smtClean="0">
                <a:solidFill>
                  <a:schemeClr val="tx1"/>
                </a:solidFill>
              </a:rPr>
              <a:t>Quàng Văn Thành</a:t>
            </a:r>
            <a:endParaRPr lang="en-US" sz="1600" b="1" dirty="0">
              <a:solidFill>
                <a:schemeClr val="tx1"/>
              </a:solidFill>
            </a:endParaRPr>
          </a:p>
        </p:txBody>
      </p:sp>
    </p:spTree>
    <p:extLst>
      <p:ext uri="{BB962C8B-B14F-4D97-AF65-F5344CB8AC3E}">
        <p14:creationId xmlns:p14="http://schemas.microsoft.com/office/powerpoint/2010/main" val="2767048444"/>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p:nvPr/>
        </p:nvSpPr>
        <p:spPr>
          <a:xfrm>
            <a:off x="974333" y="823645"/>
            <a:ext cx="7361555" cy="95123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1pPr>
            <a:lvl2pPr marR="0" lvl="1"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2pPr>
            <a:lvl3pPr marR="0" lvl="2"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3pPr>
            <a:lvl4pPr marR="0" lvl="3"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4pPr>
            <a:lvl5pPr marR="0" lvl="4"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5pPr>
            <a:lvl6pPr marR="0" lvl="5"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6pPr>
            <a:lvl7pPr marR="0" lvl="6"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7pPr>
            <a:lvl8pPr marR="0" lvl="7"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8pPr>
            <a:lvl9pPr marR="0" lvl="8"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9pPr>
          </a:lstStyle>
          <a:p>
            <a:r>
              <a:rPr lang="vi-VN" altLang="en-US" sz="2800" b="1">
                <a:latin typeface="+mn-lt"/>
                <a:cs typeface="Palatino Linotype" panose="02040502050505030304" charset="0"/>
              </a:rPr>
              <a:t>BÁO CÁO THAM LUẬN </a:t>
            </a:r>
          </a:p>
          <a:p>
            <a:r>
              <a:rPr lang="vi-VN" altLang="en-US" sz="2800" b="1">
                <a:latin typeface="+mn-lt"/>
                <a:cs typeface="Palatino Linotype" panose="02040502050505030304" charset="0"/>
              </a:rPr>
              <a:t>Hội nghị </a:t>
            </a:r>
            <a:r>
              <a:rPr lang="en-US" altLang="en-US" sz="2800" b="1" smtClean="0">
                <a:latin typeface="+mn-lt"/>
                <a:cs typeface="Palatino Linotype" panose="02040502050505030304" charset="0"/>
              </a:rPr>
              <a:t>s</a:t>
            </a:r>
            <a:r>
              <a:rPr lang="vi-VN" altLang="en-US" sz="2800" b="1" smtClean="0">
                <a:latin typeface="+mn-lt"/>
                <a:cs typeface="Palatino Linotype" panose="02040502050505030304" charset="0"/>
              </a:rPr>
              <a:t>inh </a:t>
            </a:r>
            <a:r>
              <a:rPr lang="vi-VN" altLang="en-US" sz="2800" b="1">
                <a:latin typeface="+mn-lt"/>
                <a:cs typeface="Palatino Linotype" panose="02040502050505030304" charset="0"/>
              </a:rPr>
              <a:t>viên nghiên cứu khoa </a:t>
            </a:r>
            <a:r>
              <a:rPr lang="vi-VN" altLang="en-US" sz="2800" b="1" smtClean="0">
                <a:latin typeface="+mn-lt"/>
                <a:cs typeface="Palatino Linotype" panose="02040502050505030304" charset="0"/>
              </a:rPr>
              <a:t>học</a:t>
            </a:r>
            <a:r>
              <a:rPr lang="en-US" altLang="en-US" sz="2800" b="1" smtClean="0">
                <a:latin typeface="+mn-lt"/>
                <a:cs typeface="Palatino Linotype" panose="02040502050505030304" charset="0"/>
              </a:rPr>
              <a:t>:</a:t>
            </a:r>
            <a:endParaRPr lang="vi-VN" altLang="en-US" sz="2800" b="1">
              <a:latin typeface="+mn-lt"/>
              <a:cs typeface="Palatino Linotype" panose="02040502050505030304" charset="0"/>
            </a:endParaRPr>
          </a:p>
        </p:txBody>
      </p:sp>
      <p:sp>
        <p:nvSpPr>
          <p:cNvPr id="2" name="TextBox 1"/>
          <p:cNvSpPr txBox="1"/>
          <p:nvPr/>
        </p:nvSpPr>
        <p:spPr>
          <a:xfrm>
            <a:off x="1600200" y="2895600"/>
            <a:ext cx="5715000" cy="369332"/>
          </a:xfrm>
          <a:prstGeom prst="rect">
            <a:avLst/>
          </a:prstGeom>
          <a:noFill/>
        </p:spPr>
        <p:txBody>
          <a:bodyPr wrap="square" rtlCol="0">
            <a:spAutoFit/>
          </a:bodyPr>
          <a:lstStyle/>
          <a:p>
            <a:endParaRPr lang="en-US"/>
          </a:p>
        </p:txBody>
      </p:sp>
      <p:sp>
        <p:nvSpPr>
          <p:cNvPr id="5" name="Title 3"/>
          <p:cNvSpPr/>
          <p:nvPr/>
        </p:nvSpPr>
        <p:spPr>
          <a:xfrm>
            <a:off x="974333" y="2877889"/>
            <a:ext cx="7560945" cy="2151311"/>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1pPr>
            <a:lvl2pPr marR="0" lvl="1"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2pPr>
            <a:lvl3pPr marR="0" lvl="2"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3pPr>
            <a:lvl4pPr marR="0" lvl="3"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4pPr>
            <a:lvl5pPr marR="0" lvl="4"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5pPr>
            <a:lvl6pPr marR="0" lvl="5"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6pPr>
            <a:lvl7pPr marR="0" lvl="6"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7pPr>
            <a:lvl8pPr marR="0" lvl="7"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8pPr>
            <a:lvl9pPr marR="0" lvl="8"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9pPr>
          </a:lstStyle>
          <a:p>
            <a:r>
              <a:rPr lang="vi-VN" altLang="en-US" sz="3200" b="1">
                <a:solidFill>
                  <a:srgbClr val="FF0000"/>
                </a:solidFill>
                <a:latin typeface="Times New Roman" pitchFamily="18" charset="0"/>
                <a:cs typeface="Times New Roman" pitchFamily="18" charset="0"/>
              </a:rPr>
              <a:t>Một số vấn đề về </a:t>
            </a:r>
            <a:r>
              <a:rPr lang="vi-VN" altLang="en-US" sz="3200" b="1" smtClean="0">
                <a:solidFill>
                  <a:srgbClr val="FF0000"/>
                </a:solidFill>
                <a:latin typeface="Times New Roman" pitchFamily="18" charset="0"/>
                <a:cs typeface="Times New Roman" pitchFamily="18" charset="0"/>
              </a:rPr>
              <a:t>hướng</a:t>
            </a:r>
            <a:r>
              <a:rPr lang="en-US" altLang="en-US" sz="3200" b="1" smtClean="0">
                <a:solidFill>
                  <a:srgbClr val="FF0000"/>
                </a:solidFill>
                <a:latin typeface="Times New Roman" pitchFamily="18" charset="0"/>
                <a:cs typeface="Times New Roman" pitchFamily="18" charset="0"/>
              </a:rPr>
              <a:t> nghiên cứu khoa học</a:t>
            </a:r>
            <a:r>
              <a:rPr lang="vi-VN" altLang="en-US" sz="3200" b="1" smtClean="0">
                <a:solidFill>
                  <a:srgbClr val="FF0000"/>
                </a:solidFill>
                <a:latin typeface="Times New Roman" pitchFamily="18" charset="0"/>
                <a:cs typeface="Times New Roman" pitchFamily="18" charset="0"/>
              </a:rPr>
              <a:t> </a:t>
            </a:r>
            <a:r>
              <a:rPr lang="vi-VN" altLang="en-US" sz="3200" b="1">
                <a:solidFill>
                  <a:srgbClr val="FF0000"/>
                </a:solidFill>
                <a:latin typeface="Times New Roman" pitchFamily="18" charset="0"/>
                <a:cs typeface="Times New Roman" pitchFamily="18" charset="0"/>
              </a:rPr>
              <a:t>gắn với </a:t>
            </a:r>
            <a:r>
              <a:rPr lang="vi-VN" altLang="en-US" sz="3200" b="1" smtClean="0">
                <a:solidFill>
                  <a:srgbClr val="FF0000"/>
                </a:solidFill>
                <a:latin typeface="Times New Roman" pitchFamily="18" charset="0"/>
                <a:cs typeface="Times New Roman" pitchFamily="18" charset="0"/>
              </a:rPr>
              <a:t>C</a:t>
            </a:r>
            <a:r>
              <a:rPr lang="en-US" altLang="en-US" sz="3200" b="1" smtClean="0">
                <a:solidFill>
                  <a:srgbClr val="FF0000"/>
                </a:solidFill>
                <a:latin typeface="Times New Roman" pitchFamily="18" charset="0"/>
                <a:cs typeface="Times New Roman" pitchFamily="18" charset="0"/>
              </a:rPr>
              <a:t>hương</a:t>
            </a:r>
            <a:r>
              <a:rPr lang="vi-VN" altLang="en-US" sz="3200" b="1" smtClean="0">
                <a:solidFill>
                  <a:srgbClr val="FF0000"/>
                </a:solidFill>
                <a:latin typeface="Times New Roman" pitchFamily="18" charset="0"/>
                <a:cs typeface="Times New Roman" pitchFamily="18" charset="0"/>
              </a:rPr>
              <a:t> </a:t>
            </a:r>
            <a:r>
              <a:rPr lang="vi-VN" altLang="en-US" sz="3200" b="1">
                <a:solidFill>
                  <a:srgbClr val="FF0000"/>
                </a:solidFill>
                <a:latin typeface="Times New Roman" pitchFamily="18" charset="0"/>
                <a:cs typeface="Times New Roman" pitchFamily="18" charset="0"/>
              </a:rPr>
              <a:t>môn </a:t>
            </a:r>
            <a:r>
              <a:rPr lang="vi-VN" altLang="en-US" sz="3200" b="1" smtClean="0">
                <a:solidFill>
                  <a:srgbClr val="FF0000"/>
                </a:solidFill>
                <a:latin typeface="Times New Roman" pitchFamily="18" charset="0"/>
                <a:cs typeface="Times New Roman" pitchFamily="18" charset="0"/>
              </a:rPr>
              <a:t>T</a:t>
            </a:r>
            <a:r>
              <a:rPr lang="en-US" altLang="en-US" sz="3200" b="1" smtClean="0">
                <a:solidFill>
                  <a:srgbClr val="FF0000"/>
                </a:solidFill>
                <a:latin typeface="Times New Roman" pitchFamily="18" charset="0"/>
                <a:cs typeface="Times New Roman" pitchFamily="18" charset="0"/>
              </a:rPr>
              <a:t>iếng Việt</a:t>
            </a:r>
            <a:r>
              <a:rPr lang="vi-VN" altLang="en-US" sz="3200" b="1" smtClean="0">
                <a:solidFill>
                  <a:srgbClr val="FF0000"/>
                </a:solidFill>
                <a:latin typeface="Times New Roman" pitchFamily="18" charset="0"/>
                <a:cs typeface="Times New Roman" pitchFamily="18" charset="0"/>
              </a:rPr>
              <a:t> </a:t>
            </a:r>
            <a:r>
              <a:rPr lang="vi-VN" altLang="en-US" sz="3200" b="1">
                <a:solidFill>
                  <a:srgbClr val="FF0000"/>
                </a:solidFill>
                <a:latin typeface="Times New Roman" pitchFamily="18" charset="0"/>
                <a:cs typeface="Times New Roman" pitchFamily="18" charset="0"/>
              </a:rPr>
              <a:t>ở </a:t>
            </a:r>
            <a:r>
              <a:rPr lang="en-US" altLang="en-US" sz="3200" b="1">
                <a:solidFill>
                  <a:srgbClr val="FF0000"/>
                </a:solidFill>
                <a:latin typeface="Times New Roman" pitchFamily="18" charset="0"/>
                <a:cs typeface="Times New Roman" pitchFamily="18" charset="0"/>
              </a:rPr>
              <a:t>t</a:t>
            </a:r>
            <a:r>
              <a:rPr lang="en-US" altLang="en-US" sz="3200" b="1" smtClean="0">
                <a:solidFill>
                  <a:srgbClr val="FF0000"/>
                </a:solidFill>
                <a:latin typeface="Times New Roman" pitchFamily="18" charset="0"/>
                <a:cs typeface="Times New Roman" pitchFamily="18" charset="0"/>
              </a:rPr>
              <a:t>iểu học</a:t>
            </a:r>
            <a:r>
              <a:rPr lang="vi-VN" altLang="en-US" sz="3200" b="1" smtClean="0">
                <a:solidFill>
                  <a:srgbClr val="FF0000"/>
                </a:solidFill>
                <a:latin typeface="Times New Roman" pitchFamily="18" charset="0"/>
                <a:cs typeface="Times New Roman" pitchFamily="18" charset="0"/>
              </a:rPr>
              <a:t> </a:t>
            </a:r>
            <a:r>
              <a:rPr lang="vi-VN" altLang="en-US" sz="3200" b="1">
                <a:solidFill>
                  <a:srgbClr val="FF0000"/>
                </a:solidFill>
                <a:latin typeface="Times New Roman" pitchFamily="18" charset="0"/>
                <a:cs typeface="Times New Roman" pitchFamily="18" charset="0"/>
              </a:rPr>
              <a:t>(theo </a:t>
            </a:r>
            <a:r>
              <a:rPr lang="vi-VN" altLang="en-US" sz="3200" b="1" smtClean="0">
                <a:solidFill>
                  <a:srgbClr val="FF0000"/>
                </a:solidFill>
                <a:latin typeface="Times New Roman" pitchFamily="18" charset="0"/>
                <a:cs typeface="Times New Roman" pitchFamily="18" charset="0"/>
              </a:rPr>
              <a:t>C</a:t>
            </a:r>
            <a:r>
              <a:rPr lang="en-US" altLang="en-US" sz="3200" b="1" smtClean="0">
                <a:solidFill>
                  <a:srgbClr val="FF0000"/>
                </a:solidFill>
                <a:latin typeface="Times New Roman" pitchFamily="18" charset="0"/>
                <a:cs typeface="Times New Roman" pitchFamily="18" charset="0"/>
              </a:rPr>
              <a:t>hương trình giáo dục phổ thông</a:t>
            </a:r>
            <a:r>
              <a:rPr lang="vi-VN" altLang="en-US" sz="3200" b="1" smtClean="0">
                <a:solidFill>
                  <a:srgbClr val="FF0000"/>
                </a:solidFill>
                <a:latin typeface="Times New Roman" pitchFamily="18" charset="0"/>
                <a:cs typeface="Times New Roman" pitchFamily="18" charset="0"/>
              </a:rPr>
              <a:t> </a:t>
            </a:r>
            <a:r>
              <a:rPr lang="vi-VN" altLang="en-US" sz="3200" b="1">
                <a:solidFill>
                  <a:srgbClr val="FF0000"/>
                </a:solidFill>
                <a:latin typeface="Times New Roman" pitchFamily="18" charset="0"/>
                <a:cs typeface="Times New Roman" pitchFamily="18" charset="0"/>
              </a:rPr>
              <a:t>mới)</a:t>
            </a:r>
          </a:p>
        </p:txBody>
      </p:sp>
    </p:spTree>
    <p:extLst>
      <p:ext uri="{BB962C8B-B14F-4D97-AF65-F5344CB8AC3E}">
        <p14:creationId xmlns:p14="http://schemas.microsoft.com/office/powerpoint/2010/main" val="337154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3080"/>
            <a:ext cx="8839200" cy="325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14400" y="838200"/>
            <a:ext cx="7620000" cy="25908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1. Tên đề tài: </a:t>
            </a:r>
            <a:r>
              <a:rPr kumimoji="0" lang="vi-VN" sz="2800" b="0" i="1"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Biện pháp phát triển kĩ năng nói trong học tập môn Tiếng Việt cho học sinh lớp 1, Trường Tiểu học Chiềng Bằng, xã Chiềng Bằng, huyện</a:t>
            </a:r>
            <a:r>
              <a:rPr kumimoji="0" lang="en-US" sz="2800" b="0" i="1" u="none" strike="noStrike" kern="0" cap="none" spc="0" normalizeH="0" noProof="0" smtClean="0">
                <a:ln>
                  <a:noFill/>
                </a:ln>
                <a:solidFill>
                  <a:prstClr val="black"/>
                </a:solidFill>
                <a:effectLst/>
                <a:uLnTx/>
                <a:uFillTx/>
                <a:latin typeface="Times New Roman" pitchFamily="18" charset="0"/>
                <a:ea typeface="+mn-ea"/>
                <a:cs typeface="Times New Roman" pitchFamily="18" charset="0"/>
              </a:rPr>
              <a:t> </a:t>
            </a:r>
            <a:r>
              <a:rPr kumimoji="0" lang="vi-VN" sz="2800" b="0" i="1"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Quỳnh Nhai, tỉnh Sơn La.</a:t>
            </a:r>
            <a:endParaRPr kumimoji="0" lang="en-US" sz="2800" b="0" i="1"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5953664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8" y="21265"/>
            <a:ext cx="926735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pic>
      <p:graphicFrame>
        <p:nvGraphicFramePr>
          <p:cNvPr id="7" name="Diagram 6"/>
          <p:cNvGraphicFramePr/>
          <p:nvPr>
            <p:extLst>
              <p:ext uri="{D42A27DB-BD31-4B8C-83A1-F6EECF244321}">
                <p14:modId xmlns:p14="http://schemas.microsoft.com/office/powerpoint/2010/main" val="1495798937"/>
              </p:ext>
            </p:extLst>
          </p:nvPr>
        </p:nvGraphicFramePr>
        <p:xfrm>
          <a:off x="1066799" y="1828800"/>
          <a:ext cx="710166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371600" y="2272350"/>
            <a:ext cx="914400" cy="523220"/>
          </a:xfrm>
          <a:prstGeom prst="rect">
            <a:avLst/>
          </a:prstGeom>
          <a:noFill/>
        </p:spPr>
        <p:txBody>
          <a:bodyPr wrap="square" rtlCol="0">
            <a:spAutoFit/>
          </a:bodyPr>
          <a:lstStyle/>
          <a:p>
            <a:r>
              <a:rPr lang="en-US" sz="2800" b="1" smtClean="0">
                <a:solidFill>
                  <a:prstClr val="black"/>
                </a:solidFill>
                <a:latin typeface="Times New Roman" pitchFamily="18" charset="0"/>
                <a:cs typeface="Times New Roman" pitchFamily="18" charset="0"/>
              </a:rPr>
              <a:t>I.</a:t>
            </a:r>
            <a:endParaRPr lang="en-US" sz="2800" b="1">
              <a:solidFill>
                <a:prstClr val="black"/>
              </a:solidFill>
              <a:latin typeface="Times New Roman" pitchFamily="18" charset="0"/>
              <a:cs typeface="Times New Roman" pitchFamily="18" charset="0"/>
            </a:endParaRPr>
          </a:p>
        </p:txBody>
      </p:sp>
      <p:sp>
        <p:nvSpPr>
          <p:cNvPr id="9" name="TextBox 8"/>
          <p:cNvSpPr txBox="1"/>
          <p:nvPr/>
        </p:nvSpPr>
        <p:spPr>
          <a:xfrm>
            <a:off x="1315092" y="4419600"/>
            <a:ext cx="852377" cy="523220"/>
          </a:xfrm>
          <a:prstGeom prst="rect">
            <a:avLst/>
          </a:prstGeom>
          <a:noFill/>
        </p:spPr>
        <p:txBody>
          <a:bodyPr wrap="square" rtlCol="0">
            <a:spAutoFit/>
          </a:bodyPr>
          <a:lstStyle/>
          <a:p>
            <a:r>
              <a:rPr lang="en-US" sz="2800" b="1" smtClean="0">
                <a:solidFill>
                  <a:prstClr val="black"/>
                </a:solidFill>
                <a:latin typeface="Times New Roman" pitchFamily="18" charset="0"/>
                <a:cs typeface="Times New Roman" pitchFamily="18" charset="0"/>
              </a:rPr>
              <a:t>II.</a:t>
            </a:r>
            <a:endParaRPr lang="en-US" sz="2800" b="1">
              <a:solidFill>
                <a:prstClr val="black"/>
              </a:solidFill>
              <a:latin typeface="Times New Roman" pitchFamily="18" charset="0"/>
              <a:cs typeface="Times New Roman" pitchFamily="18" charset="0"/>
            </a:endParaRPr>
          </a:p>
        </p:txBody>
      </p:sp>
      <p:sp>
        <p:nvSpPr>
          <p:cNvPr id="3" name="Rectangle 2"/>
          <p:cNvSpPr/>
          <p:nvPr/>
        </p:nvSpPr>
        <p:spPr>
          <a:xfrm>
            <a:off x="2188017" y="2045729"/>
            <a:ext cx="6172200" cy="1015663"/>
          </a:xfrm>
          <a:prstGeom prst="rect">
            <a:avLst/>
          </a:prstGeom>
        </p:spPr>
        <p:txBody>
          <a:bodyPr wrap="square">
            <a:spAutoFit/>
          </a:bodyPr>
          <a:lstStyle/>
          <a:p>
            <a:pPr>
              <a:lnSpc>
                <a:spcPct val="150000"/>
              </a:lnSpc>
              <a:spcAft>
                <a:spcPts val="600"/>
              </a:spcAft>
            </a:pPr>
            <a:r>
              <a:rPr lang="en-US" sz="2000" b="1" smtClean="0">
                <a:latin typeface="Times New Roman"/>
                <a:ea typeface="Times New Roman"/>
                <a:cs typeface="Times New Roman"/>
              </a:rPr>
              <a:t>BÁO </a:t>
            </a:r>
            <a:r>
              <a:rPr lang="en-US" sz="2000" b="1">
                <a:latin typeface="Times New Roman"/>
                <a:ea typeface="Times New Roman"/>
                <a:cs typeface="Times New Roman"/>
              </a:rPr>
              <a:t>CÁO KẾT QUẢ ĐẠT ĐƯỢC </a:t>
            </a:r>
            <a:r>
              <a:rPr lang="en-US" sz="2000" b="1" smtClean="0">
                <a:latin typeface="Times New Roman"/>
                <a:ea typeface="Times New Roman"/>
                <a:cs typeface="Times New Roman"/>
              </a:rPr>
              <a:t>TRONG NGHIÊN CỨU </a:t>
            </a:r>
            <a:r>
              <a:rPr lang="en-US" sz="2000" b="1">
                <a:latin typeface="Times New Roman"/>
                <a:ea typeface="Times New Roman"/>
                <a:cs typeface="Times New Roman"/>
              </a:rPr>
              <a:t>CỦA NHÓM NĂM HỌC 2022 - 2023</a:t>
            </a:r>
            <a:endParaRPr lang="en-US" sz="2000">
              <a:effectLst/>
              <a:latin typeface="Times New Roman"/>
              <a:ea typeface="Calibri"/>
              <a:cs typeface="Times New Roman"/>
            </a:endParaRPr>
          </a:p>
        </p:txBody>
      </p:sp>
      <p:sp>
        <p:nvSpPr>
          <p:cNvPr id="4" name="TextBox 3"/>
          <p:cNvSpPr txBox="1"/>
          <p:nvPr/>
        </p:nvSpPr>
        <p:spPr>
          <a:xfrm>
            <a:off x="2057400" y="4293892"/>
            <a:ext cx="6172200" cy="1015663"/>
          </a:xfrm>
          <a:prstGeom prst="rect">
            <a:avLst/>
          </a:prstGeom>
          <a:noFill/>
        </p:spPr>
        <p:txBody>
          <a:bodyPr wrap="square" rtlCol="0">
            <a:spAutoFit/>
          </a:bodyPr>
          <a:lstStyle/>
          <a:p>
            <a:r>
              <a:rPr lang="vi-VN" sz="2000" b="1">
                <a:latin typeface="Times New Roman" pitchFamily="18" charset="0"/>
                <a:cs typeface="Times New Roman" pitchFamily="18" charset="0"/>
              </a:rPr>
              <a:t>GỢI Ý MỘT SỐ VẤN ĐỀ NGHIÊN CỨU GẮN VỚI CHƯƠNG TRÌNH MÔN TIẾNG VIỆT Ở TIỂU HỌC (THEO </a:t>
            </a:r>
            <a:r>
              <a:rPr lang="vi-VN" sz="2000" b="1" smtClean="0">
                <a:latin typeface="Times New Roman" pitchFamily="18" charset="0"/>
                <a:cs typeface="Times New Roman" pitchFamily="18" charset="0"/>
              </a:rPr>
              <a:t>C</a:t>
            </a:r>
            <a:r>
              <a:rPr lang="en-US" sz="2000" b="1" smtClean="0">
                <a:latin typeface="Times New Roman" pitchFamily="18" charset="0"/>
                <a:cs typeface="Times New Roman" pitchFamily="18" charset="0"/>
              </a:rPr>
              <a:t>HƯƠNG TRÌNH</a:t>
            </a:r>
            <a:r>
              <a:rPr lang="en-US" sz="2000" b="1">
                <a:latin typeface="Times New Roman" pitchFamily="18" charset="0"/>
                <a:cs typeface="Times New Roman" pitchFamily="18" charset="0"/>
              </a:rPr>
              <a:t> </a:t>
            </a:r>
            <a:r>
              <a:rPr lang="vi-VN" sz="2000" b="1" smtClean="0">
                <a:latin typeface="Times New Roman" pitchFamily="18" charset="0"/>
                <a:cs typeface="Times New Roman" pitchFamily="18" charset="0"/>
              </a:rPr>
              <a:t>GDPT </a:t>
            </a:r>
            <a:r>
              <a:rPr lang="vi-VN" sz="2000" b="1">
                <a:latin typeface="Times New Roman" pitchFamily="18" charset="0"/>
                <a:cs typeface="Times New Roman" pitchFamily="18" charset="0"/>
              </a:rPr>
              <a:t>MỚI)</a:t>
            </a:r>
            <a:endParaRPr lang="en-US" sz="2000" b="1">
              <a:latin typeface="Times New Roman" pitchFamily="18" charset="0"/>
              <a:cs typeface="Times New Roman" pitchFamily="18" charset="0"/>
            </a:endParaRPr>
          </a:p>
        </p:txBody>
      </p:sp>
    </p:spTree>
    <p:extLst>
      <p:ext uri="{BB962C8B-B14F-4D97-AF65-F5344CB8AC3E}">
        <p14:creationId xmlns:p14="http://schemas.microsoft.com/office/powerpoint/2010/main" val="2758087154"/>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f20-zpc.zdn.vn/25633604966805496/3c3ea9dc3ba8ecf6b5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004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7199" y="3962400"/>
            <a:ext cx="2234651" cy="223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extLst>
              <p:ext uri="{D42A27DB-BD31-4B8C-83A1-F6EECF244321}">
                <p14:modId xmlns:p14="http://schemas.microsoft.com/office/powerpoint/2010/main" val="315057122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25798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28722933"/>
              </p:ext>
            </p:extLst>
          </p:nvPr>
        </p:nvGraphicFramePr>
        <p:xfrm>
          <a:off x="533400" y="482600"/>
          <a:ext cx="8153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62000" y="1899007"/>
            <a:ext cx="1524000" cy="954107"/>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b="1" smtClean="0">
                <a:latin typeface="Times New Roman" pitchFamily="18" charset="0"/>
                <a:cs typeface="Times New Roman" pitchFamily="18" charset="0"/>
              </a:rPr>
              <a:t>3. Cách tiếp cận</a:t>
            </a:r>
            <a:endParaRPr lang="en-US" sz="2800" b="1">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5542" y="3699360"/>
            <a:ext cx="1765657" cy="304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2744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21" y="2767884"/>
            <a:ext cx="4419600" cy="343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035" y="2201239"/>
            <a:ext cx="3886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935" y="251448"/>
            <a:ext cx="40386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4. Địa bàn nghiên cứu:</a:t>
            </a:r>
            <a:endParaRPr lang="en-US" sz="2800" b="1">
              <a:solidFill>
                <a:srgbClr val="FF0000"/>
              </a:solidFill>
              <a:latin typeface="Times New Roman" pitchFamily="18" charset="0"/>
              <a:cs typeface="Times New Roman" pitchFamily="18" charset="0"/>
            </a:endParaRPr>
          </a:p>
        </p:txBody>
      </p:sp>
      <p:sp>
        <p:nvSpPr>
          <p:cNvPr id="6" name="Rectangle 5"/>
          <p:cNvSpPr/>
          <p:nvPr/>
        </p:nvSpPr>
        <p:spPr>
          <a:xfrm>
            <a:off x="375433" y="990600"/>
            <a:ext cx="8305801" cy="1200329"/>
          </a:xfrm>
          <a:prstGeom prst="rect">
            <a:avLst/>
          </a:prstGeom>
        </p:spPr>
        <p:txBody>
          <a:bodyPr wrap="square">
            <a:spAutoFit/>
          </a:bodyPr>
          <a:lstStyle/>
          <a:p>
            <a:r>
              <a:rPr lang="vi-VN" sz="2400"/>
              <a:t>Trường Tiểu học Chiềng Bằng, xã Chiềng Bằng, huyện Quỳnh Nhai tỉnh Sơn La (Trường tiểu học nằm ở xã vùng </a:t>
            </a:r>
            <a:r>
              <a:rPr lang="en-US" sz="2400" smtClean="0">
                <a:latin typeface="Times New Roman" pitchFamily="18" charset="0"/>
                <a:cs typeface="Times New Roman" pitchFamily="18" charset="0"/>
              </a:rPr>
              <a:t>III</a:t>
            </a:r>
            <a:r>
              <a:rPr lang="vi-VN" sz="2400" smtClean="0"/>
              <a:t> </a:t>
            </a:r>
            <a:r>
              <a:rPr lang="vi-VN" sz="2400"/>
              <a:t>của huyện Quỳnh Nhai</a:t>
            </a:r>
            <a:r>
              <a:rPr lang="vi-VN" sz="2000"/>
              <a:t>) </a:t>
            </a:r>
            <a:endParaRPr lang="en-US" sz="2000"/>
          </a:p>
        </p:txBody>
      </p:sp>
    </p:spTree>
    <p:extLst>
      <p:ext uri="{BB962C8B-B14F-4D97-AF65-F5344CB8AC3E}">
        <p14:creationId xmlns:p14="http://schemas.microsoft.com/office/powerpoint/2010/main" val="22616398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2661</TotalTime>
  <Words>1048</Words>
  <Application>Microsoft Office PowerPoint</Application>
  <PresentationFormat>On-screen Show (4:3)</PresentationFormat>
  <Paragraphs>82</Paragraphs>
  <Slides>19</Slides>
  <Notes>1</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19</vt:i4>
      </vt:variant>
    </vt:vector>
  </HeadingPairs>
  <TitlesOfParts>
    <vt:vector size="41" baseType="lpstr">
      <vt:lpstr>Arial</vt:lpstr>
      <vt:lpstr>Bahnschrift SemiBold Condensed</vt:lpstr>
      <vt:lpstr>Calibri</vt:lpstr>
      <vt:lpstr>Candara</vt:lpstr>
      <vt:lpstr>Caveat</vt:lpstr>
      <vt:lpstr>Century Schoolbook</vt:lpstr>
      <vt:lpstr>Georgia</vt:lpstr>
      <vt:lpstr>Nunito</vt:lpstr>
      <vt:lpstr>Palatino Linotype</vt:lpstr>
      <vt:lpstr>Symbol</vt:lpstr>
      <vt:lpstr>Times New Roman</vt:lpstr>
      <vt:lpstr>Trebuchet MS</vt:lpstr>
      <vt:lpstr>Wingdings</vt:lpstr>
      <vt:lpstr>Wingdings 2</vt:lpstr>
      <vt:lpstr>Oriel</vt:lpstr>
      <vt:lpstr>Slipstream</vt:lpstr>
      <vt:lpstr>Office Theme</vt:lpstr>
      <vt:lpstr>1_Oriel</vt:lpstr>
      <vt:lpstr>Waveform</vt:lpstr>
      <vt:lpstr>2_Oriel</vt:lpstr>
      <vt:lpstr>1_Slipstream</vt:lpstr>
      <vt:lpstr>3_Oriel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118</cp:revision>
  <dcterms:created xsi:type="dcterms:W3CDTF">2023-04-09T14:07:13Z</dcterms:created>
  <dcterms:modified xsi:type="dcterms:W3CDTF">2023-10-26T02:39:41Z</dcterms:modified>
</cp:coreProperties>
</file>